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Arial Black"/>
      <p:regular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6" roundtripDataSignature="AMtx7mhH0aq9Bav/5Wrcpj0uPkRKqX4TW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6DC7257-BECD-43CB-AEFE-95811A5B29E2}">
  <a:tblStyle styleId="{76DC7257-BECD-43CB-AEFE-95811A5B29E2}"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65E52BED-7811-4236-9DB3-485C5DA6BD19}" styleName="Table_1">
    <a:wholeTbl>
      <a:tcTxStyle b="off" i="off">
        <a:font>
          <a:latin typeface="Calibri"/>
          <a:ea typeface="Calibri"/>
          <a:cs typeface="Calibri"/>
        </a:font>
        <a:schemeClr val="dk1"/>
      </a:tcTxStyle>
      <a:tcStyle>
        <a:tcBdr>
          <a:left>
            <a:ln cap="flat" cmpd="sng" w="12700">
              <a:solidFill>
                <a:schemeClr val="accent2"/>
              </a:solidFill>
              <a:prstDash val="solid"/>
              <a:round/>
              <a:headEnd len="sm" w="sm" type="none"/>
              <a:tailEnd len="sm" w="sm" type="none"/>
            </a:ln>
          </a:left>
          <a:right>
            <a:ln cap="flat" cmpd="sng" w="12700">
              <a:solidFill>
                <a:schemeClr val="accent2"/>
              </a:solidFill>
              <a:prstDash val="solid"/>
              <a:round/>
              <a:headEnd len="sm" w="sm" type="none"/>
              <a:tailEnd len="sm" w="sm" type="none"/>
            </a:ln>
          </a:right>
          <a:top>
            <a:ln cap="flat" cmpd="sng" w="12700">
              <a:solidFill>
                <a:schemeClr val="accent2"/>
              </a:solidFill>
              <a:prstDash val="solid"/>
              <a:round/>
              <a:headEnd len="sm" w="sm" type="none"/>
              <a:tailEnd len="sm" w="sm" type="none"/>
            </a:ln>
          </a:top>
          <a:bottom>
            <a:ln cap="flat" cmpd="sng" w="12700">
              <a:solidFill>
                <a:schemeClr val="accent2"/>
              </a:solidFill>
              <a:prstDash val="solid"/>
              <a:round/>
              <a:headEnd len="sm" w="sm" type="none"/>
              <a:tailEnd len="sm" w="sm" type="none"/>
            </a:ln>
          </a:bottom>
          <a:insideH>
            <a:ln cap="flat" cmpd="sng" w="12700">
              <a:solidFill>
                <a:schemeClr val="accent2"/>
              </a:solidFill>
              <a:prstDash val="solid"/>
              <a:round/>
              <a:headEnd len="sm" w="sm" type="none"/>
              <a:tailEnd len="sm" w="sm" type="none"/>
            </a:ln>
          </a:insideH>
          <a:insideV>
            <a:ln cap="flat" cmpd="sng" w="12700">
              <a:solidFill>
                <a:schemeClr val="accent2"/>
              </a:solidFill>
              <a:prstDash val="solid"/>
              <a:round/>
              <a:headEnd len="sm" w="sm" type="none"/>
              <a:tailEnd len="sm" w="sm" type="none"/>
            </a:ln>
          </a:insideV>
        </a:tcBdr>
        <a:fill>
          <a:solidFill>
            <a:srgbClr val="FCECE7"/>
          </a:solidFill>
        </a:fill>
      </a:tcStyle>
    </a:wholeTbl>
    <a:band1H>
      <a:tcTxStyle/>
      <a:tcStyle>
        <a:fill>
          <a:solidFill>
            <a:srgbClr val="F8D6CC"/>
          </a:solidFill>
        </a:fill>
      </a:tcStyle>
    </a:band1H>
    <a:band2H>
      <a:tcTxStyle/>
    </a:band2H>
    <a:band1V>
      <a:tcTxStyle/>
      <a:tcStyle>
        <a:fill>
          <a:solidFill>
            <a:srgbClr val="F8D6CC"/>
          </a:solidFill>
        </a:fill>
      </a:tcStyle>
    </a:band1V>
    <a:band2V>
      <a:tcTxStyle/>
    </a:band2V>
    <a:lastCol>
      <a:tcTxStyle b="on" i="off"/>
    </a:lastCol>
    <a:firstCol>
      <a:tcTxStyle b="on" i="off"/>
    </a:firstCol>
    <a:lastRow>
      <a:tcTxStyle b="on" i="off"/>
      <a:tcStyle>
        <a:tcBdr>
          <a:top>
            <a:ln cap="flat" cmpd="sng" w="25400">
              <a:solidFill>
                <a:schemeClr val="accent2"/>
              </a:solidFill>
              <a:prstDash val="solid"/>
              <a:round/>
              <a:headEnd len="sm" w="sm" type="none"/>
              <a:tailEnd len="sm" w="sm" type="none"/>
            </a:ln>
          </a:top>
        </a:tcBdr>
        <a:fill>
          <a:solidFill>
            <a:srgbClr val="FCECE7"/>
          </a:solidFill>
        </a:fill>
      </a:tcStyle>
    </a:lastRow>
    <a:seCell>
      <a:tcTxStyle/>
    </a:seCell>
    <a:swCell>
      <a:tcTxStyle/>
    </a:swCell>
    <a:firstRow>
      <a:tcTxStyle b="on" i="off"/>
      <a:tcStyle>
        <a:fill>
          <a:solidFill>
            <a:srgbClr val="FCECE7"/>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rialBlack-regular.fntdata"/><Relationship Id="rId14" Type="http://schemas.openxmlformats.org/officeDocument/2006/relationships/slide" Target="slides/slide9.xml"/><Relationship Id="rId16"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3.png>
</file>

<file path=ppt/media/image4.g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ntenu" type="obj">
  <p:cSld name="OBJECT">
    <p:spTree>
      <p:nvGrpSpPr>
        <p:cNvPr id="11" name="Shape 11"/>
        <p:cNvGrpSpPr/>
        <p:nvPr/>
      </p:nvGrpSpPr>
      <p:grpSpPr>
        <a:xfrm>
          <a:off x="0" y="0"/>
          <a:ext cx="0" cy="0"/>
          <a:chOff x="0" y="0"/>
          <a:chExt cx="0" cy="0"/>
        </a:xfrm>
      </p:grpSpPr>
      <p:sp>
        <p:nvSpPr>
          <p:cNvPr id="12" name="Google Shape;12;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vertical" type="vertTx">
  <p:cSld name="VERTICAL_TEXT">
    <p:spTree>
      <p:nvGrpSpPr>
        <p:cNvPr id="68" name="Shape 68"/>
        <p:cNvGrpSpPr/>
        <p:nvPr/>
      </p:nvGrpSpPr>
      <p:grpSpPr>
        <a:xfrm>
          <a:off x="0" y="0"/>
          <a:ext cx="0" cy="0"/>
          <a:chOff x="0" y="0"/>
          <a:chExt cx="0" cy="0"/>
        </a:xfrm>
      </p:grpSpPr>
      <p:sp>
        <p:nvSpPr>
          <p:cNvPr id="69" name="Google Shape;69;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vertical et texte" type="vertTitleAndTx">
  <p:cSld name="VERTICAL_TITLE_AND_VERTICAL_TEXT">
    <p:spTree>
      <p:nvGrpSpPr>
        <p:cNvPr id="74" name="Shape 74"/>
        <p:cNvGrpSpPr/>
        <p:nvPr/>
      </p:nvGrpSpPr>
      <p:grpSpPr>
        <a:xfrm>
          <a:off x="0" y="0"/>
          <a:ext cx="0" cy="0"/>
          <a:chOff x="0" y="0"/>
          <a:chExt cx="0" cy="0"/>
        </a:xfrm>
      </p:grpSpPr>
      <p:sp>
        <p:nvSpPr>
          <p:cNvPr id="75" name="Google Shape;75;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e de titre" type="title">
  <p:cSld name="TITLE">
    <p:spTree>
      <p:nvGrpSpPr>
        <p:cNvPr id="17" name="Shape 17"/>
        <p:cNvGrpSpPr/>
        <p:nvPr/>
      </p:nvGrpSpPr>
      <p:grpSpPr>
        <a:xfrm>
          <a:off x="0" y="0"/>
          <a:ext cx="0" cy="0"/>
          <a:chOff x="0" y="0"/>
          <a:chExt cx="0" cy="0"/>
        </a:xfrm>
      </p:grpSpPr>
      <p:sp>
        <p:nvSpPr>
          <p:cNvPr id="18" name="Google Shape;18;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de section" type="secHead">
  <p:cSld name="SECTION_HEADER">
    <p:spTree>
      <p:nvGrpSpPr>
        <p:cNvPr id="23" name="Shape 23"/>
        <p:cNvGrpSpPr/>
        <p:nvPr/>
      </p:nvGrpSpPr>
      <p:grpSpPr>
        <a:xfrm>
          <a:off x="0" y="0"/>
          <a:ext cx="0" cy="0"/>
          <a:chOff x="0" y="0"/>
          <a:chExt cx="0" cy="0"/>
        </a:xfrm>
      </p:grpSpPr>
      <p:sp>
        <p:nvSpPr>
          <p:cNvPr id="24" name="Google Shape;24;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ux contenus" type="twoObj">
  <p:cSld name="TWO_OBJECTS">
    <p:spTree>
      <p:nvGrpSpPr>
        <p:cNvPr id="29" name="Shape 29"/>
        <p:cNvGrpSpPr/>
        <p:nvPr/>
      </p:nvGrpSpPr>
      <p:grpSpPr>
        <a:xfrm>
          <a:off x="0" y="0"/>
          <a:ext cx="0" cy="0"/>
          <a:chOff x="0" y="0"/>
          <a:chExt cx="0" cy="0"/>
        </a:xfrm>
      </p:grpSpPr>
      <p:sp>
        <p:nvSpPr>
          <p:cNvPr id="30" name="Google Shape;3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ison" type="twoTxTwoObj">
  <p:cSld name="TWO_OBJECTS_WITH_TEXT">
    <p:spTree>
      <p:nvGrpSpPr>
        <p:cNvPr id="36" name="Shape 36"/>
        <p:cNvGrpSpPr/>
        <p:nvPr/>
      </p:nvGrpSpPr>
      <p:grpSpPr>
        <a:xfrm>
          <a:off x="0" y="0"/>
          <a:ext cx="0" cy="0"/>
          <a:chOff x="0" y="0"/>
          <a:chExt cx="0" cy="0"/>
        </a:xfrm>
      </p:grpSpPr>
      <p:sp>
        <p:nvSpPr>
          <p:cNvPr id="37" name="Google Shape;37;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eul" type="titleOnly">
  <p:cSld name="TITLE_ONLY">
    <p:spTree>
      <p:nvGrpSpPr>
        <p:cNvPr id="45" name="Shape 45"/>
        <p:cNvGrpSpPr/>
        <p:nvPr/>
      </p:nvGrpSpPr>
      <p:grpSpPr>
        <a:xfrm>
          <a:off x="0" y="0"/>
          <a:ext cx="0" cy="0"/>
          <a:chOff x="0" y="0"/>
          <a:chExt cx="0" cy="0"/>
        </a:xfrm>
      </p:grpSpPr>
      <p:sp>
        <p:nvSpPr>
          <p:cNvPr id="46" name="Google Shape;46;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 type="blank">
  <p:cSld name="BLANK">
    <p:spTree>
      <p:nvGrpSpPr>
        <p:cNvPr id="50" name="Shape 50"/>
        <p:cNvGrpSpPr/>
        <p:nvPr/>
      </p:nvGrpSpPr>
      <p:grpSpPr>
        <a:xfrm>
          <a:off x="0" y="0"/>
          <a:ext cx="0" cy="0"/>
          <a:chOff x="0" y="0"/>
          <a:chExt cx="0" cy="0"/>
        </a:xfrm>
      </p:grpSpPr>
      <p:sp>
        <p:nvSpPr>
          <p:cNvPr id="51" name="Google Shape;51;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u avec légende" type="objTx">
  <p:cSld name="OBJECT_WITH_CAPTION_TEXT">
    <p:spTree>
      <p:nvGrpSpPr>
        <p:cNvPr id="54" name="Shape 54"/>
        <p:cNvGrpSpPr/>
        <p:nvPr/>
      </p:nvGrpSpPr>
      <p:grpSpPr>
        <a:xfrm>
          <a:off x="0" y="0"/>
          <a:ext cx="0" cy="0"/>
          <a:chOff x="0" y="0"/>
          <a:chExt cx="0" cy="0"/>
        </a:xfrm>
      </p:grpSpPr>
      <p:sp>
        <p:nvSpPr>
          <p:cNvPr id="55" name="Google Shape;55;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vec légende" type="picTx">
  <p:cSld name="PICTURE_WITH_CAPTION_TEXT">
    <p:spTree>
      <p:nvGrpSpPr>
        <p:cNvPr id="61" name="Shape 61"/>
        <p:cNvGrpSpPr/>
        <p:nvPr/>
      </p:nvGrpSpPr>
      <p:grpSpPr>
        <a:xfrm>
          <a:off x="0" y="0"/>
          <a:ext cx="0" cy="0"/>
          <a:chOff x="0" y="0"/>
          <a:chExt cx="0" cy="0"/>
        </a:xfrm>
      </p:grpSpPr>
      <p:sp>
        <p:nvSpPr>
          <p:cNvPr id="62" name="Google Shape;62;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9"/>
          <p:cNvSpPr/>
          <p:nvPr>
            <p:ph idx="2" type="pic"/>
          </p:nvPr>
        </p:nvSpPr>
        <p:spPr>
          <a:xfrm>
            <a:off x="5183188" y="987425"/>
            <a:ext cx="6172200" cy="4873625"/>
          </a:xfrm>
          <a:prstGeom prst="rect">
            <a:avLst/>
          </a:prstGeom>
          <a:noFill/>
          <a:ln>
            <a:noFill/>
          </a:ln>
        </p:spPr>
      </p:sp>
      <p:sp>
        <p:nvSpPr>
          <p:cNvPr id="64" name="Google Shape;64;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fr-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fr-F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gif"/><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github.com/JulietteBenguigui/CataloguesVentes_titres_INHA" TargetMode="External"/><Relationship Id="rId4" Type="http://schemas.openxmlformats.org/officeDocument/2006/relationships/hyperlink" Target="https://huggingface.co/JulietteBenguigui142/INHA_in_short?text=hihi" TargetMode="External"/><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t/>
            </a:r>
            <a:endParaRPr/>
          </a:p>
        </p:txBody>
      </p:sp>
      <p:sp>
        <p:nvSpPr>
          <p:cNvPr id="85" name="Google Shape;85;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pic>
        <p:nvPicPr>
          <p:cNvPr id="86" name="Google Shape;86;p1"/>
          <p:cNvPicPr preferRelativeResize="0"/>
          <p:nvPr/>
        </p:nvPicPr>
        <p:blipFill rotWithShape="1">
          <a:blip r:embed="rId3">
            <a:alphaModFix/>
          </a:blip>
          <a:srcRect b="21655" l="0" r="0" t="16546"/>
          <a:stretch/>
        </p:blipFill>
        <p:spPr>
          <a:xfrm>
            <a:off x="0" y="-51976"/>
            <a:ext cx="12192000" cy="6909976"/>
          </a:xfrm>
          <a:prstGeom prst="rect">
            <a:avLst/>
          </a:prstGeom>
          <a:noFill/>
          <a:ln>
            <a:noFill/>
          </a:ln>
        </p:spPr>
      </p:pic>
      <p:sp>
        <p:nvSpPr>
          <p:cNvPr id="87" name="Google Shape;87;p1"/>
          <p:cNvSpPr/>
          <p:nvPr/>
        </p:nvSpPr>
        <p:spPr>
          <a:xfrm>
            <a:off x="1731630" y="726862"/>
            <a:ext cx="8728739" cy="5352299"/>
          </a:xfrm>
          <a:custGeom>
            <a:rect b="b" l="l" r="r" t="t"/>
            <a:pathLst>
              <a:path extrusionOk="0" h="7475906" w="12192000">
                <a:moveTo>
                  <a:pt x="4764676" y="6283612"/>
                </a:moveTo>
                <a:lnTo>
                  <a:pt x="4845202" y="6545871"/>
                </a:lnTo>
                <a:lnTo>
                  <a:pt x="4684991" y="6545871"/>
                </a:lnTo>
                <a:close/>
                <a:moveTo>
                  <a:pt x="659401" y="6283612"/>
                </a:moveTo>
                <a:lnTo>
                  <a:pt x="739927" y="6545871"/>
                </a:lnTo>
                <a:lnTo>
                  <a:pt x="579716" y="6545871"/>
                </a:lnTo>
                <a:close/>
                <a:moveTo>
                  <a:pt x="6648675" y="6252758"/>
                </a:moveTo>
                <a:cubicBezTo>
                  <a:pt x="6696781" y="6252758"/>
                  <a:pt x="6734519" y="6268517"/>
                  <a:pt x="6761889" y="6300035"/>
                </a:cubicBezTo>
                <a:cubicBezTo>
                  <a:pt x="6789260" y="6331552"/>
                  <a:pt x="6802945" y="6384136"/>
                  <a:pt x="6802945" y="6457788"/>
                </a:cubicBezTo>
                <a:cubicBezTo>
                  <a:pt x="6802945" y="6521818"/>
                  <a:pt x="6793987" y="6569923"/>
                  <a:pt x="6776072" y="6602105"/>
                </a:cubicBezTo>
                <a:cubicBezTo>
                  <a:pt x="6767115" y="6596465"/>
                  <a:pt x="6758820" y="6590991"/>
                  <a:pt x="6751190" y="6585682"/>
                </a:cubicBezTo>
                <a:cubicBezTo>
                  <a:pt x="6719009" y="6563123"/>
                  <a:pt x="6697361" y="6549189"/>
                  <a:pt x="6686247" y="6543880"/>
                </a:cubicBezTo>
                <a:cubicBezTo>
                  <a:pt x="6675134" y="6538572"/>
                  <a:pt x="6659623" y="6534093"/>
                  <a:pt x="6639718" y="6530444"/>
                </a:cubicBezTo>
                <a:lnTo>
                  <a:pt x="6604385" y="6611560"/>
                </a:lnTo>
                <a:cubicBezTo>
                  <a:pt x="6645192" y="6627816"/>
                  <a:pt x="6675050" y="6645068"/>
                  <a:pt x="6693961" y="6663315"/>
                </a:cubicBezTo>
                <a:cubicBezTo>
                  <a:pt x="6680359" y="6666301"/>
                  <a:pt x="6665927" y="6667794"/>
                  <a:pt x="6650666" y="6667794"/>
                </a:cubicBezTo>
                <a:cubicBezTo>
                  <a:pt x="6603224" y="6667794"/>
                  <a:pt x="6565901" y="6651703"/>
                  <a:pt x="6538696" y="6619522"/>
                </a:cubicBezTo>
                <a:cubicBezTo>
                  <a:pt x="6511492" y="6587341"/>
                  <a:pt x="6497889" y="6531439"/>
                  <a:pt x="6497889" y="6451816"/>
                </a:cubicBezTo>
                <a:cubicBezTo>
                  <a:pt x="6497889" y="6383473"/>
                  <a:pt x="6511823" y="6333211"/>
                  <a:pt x="6539691" y="6301030"/>
                </a:cubicBezTo>
                <a:cubicBezTo>
                  <a:pt x="6567559" y="6268849"/>
                  <a:pt x="6603887" y="6252758"/>
                  <a:pt x="6648675" y="6252758"/>
                </a:cubicBezTo>
                <a:close/>
                <a:moveTo>
                  <a:pt x="2981550" y="6252758"/>
                </a:moveTo>
                <a:cubicBezTo>
                  <a:pt x="3028992" y="6252758"/>
                  <a:pt x="3066565" y="6268600"/>
                  <a:pt x="3094267" y="6300283"/>
                </a:cubicBezTo>
                <a:cubicBezTo>
                  <a:pt x="3121969" y="6331967"/>
                  <a:pt x="3135820" y="6382146"/>
                  <a:pt x="3135820" y="6450821"/>
                </a:cubicBezTo>
                <a:cubicBezTo>
                  <a:pt x="3135820" y="6532434"/>
                  <a:pt x="3122550" y="6589000"/>
                  <a:pt x="3096009" y="6620517"/>
                </a:cubicBezTo>
                <a:cubicBezTo>
                  <a:pt x="3069468" y="6652035"/>
                  <a:pt x="3031978" y="6667794"/>
                  <a:pt x="2983541" y="6667794"/>
                </a:cubicBezTo>
                <a:cubicBezTo>
                  <a:pt x="2936431" y="6667794"/>
                  <a:pt x="2899191" y="6651703"/>
                  <a:pt x="2871820" y="6619522"/>
                </a:cubicBezTo>
                <a:cubicBezTo>
                  <a:pt x="2844450" y="6587341"/>
                  <a:pt x="2830764" y="6534425"/>
                  <a:pt x="2830764" y="6460774"/>
                </a:cubicBezTo>
                <a:cubicBezTo>
                  <a:pt x="2830764" y="6386459"/>
                  <a:pt x="2844533" y="6333211"/>
                  <a:pt x="2872069" y="6301030"/>
                </a:cubicBezTo>
                <a:cubicBezTo>
                  <a:pt x="2899605" y="6268849"/>
                  <a:pt x="2936099" y="6252758"/>
                  <a:pt x="2981550" y="6252758"/>
                </a:cubicBezTo>
                <a:close/>
                <a:moveTo>
                  <a:pt x="11221614" y="6094508"/>
                </a:moveTo>
                <a:lnTo>
                  <a:pt x="11221614" y="6274655"/>
                </a:lnTo>
                <a:lnTo>
                  <a:pt x="11451525" y="6274655"/>
                </a:lnTo>
                <a:lnTo>
                  <a:pt x="11451525" y="6824054"/>
                </a:lnTo>
                <a:lnTo>
                  <a:pt x="11676958" y="6824054"/>
                </a:lnTo>
                <a:lnTo>
                  <a:pt x="11676958" y="6274655"/>
                </a:lnTo>
                <a:lnTo>
                  <a:pt x="11906870" y="6274655"/>
                </a:lnTo>
                <a:lnTo>
                  <a:pt x="11906870" y="6094508"/>
                </a:lnTo>
                <a:close/>
                <a:moveTo>
                  <a:pt x="10426639" y="6094508"/>
                </a:moveTo>
                <a:lnTo>
                  <a:pt x="10426639" y="6824054"/>
                </a:lnTo>
                <a:lnTo>
                  <a:pt x="10638636" y="6824054"/>
                </a:lnTo>
                <a:lnTo>
                  <a:pt x="10638636" y="6423481"/>
                </a:lnTo>
                <a:lnTo>
                  <a:pt x="10911842" y="6824054"/>
                </a:lnTo>
                <a:lnTo>
                  <a:pt x="11124336" y="6824054"/>
                </a:lnTo>
                <a:lnTo>
                  <a:pt x="11124336" y="6094508"/>
                </a:lnTo>
                <a:lnTo>
                  <a:pt x="10911842" y="6094508"/>
                </a:lnTo>
                <a:lnTo>
                  <a:pt x="10911842" y="6498128"/>
                </a:lnTo>
                <a:lnTo>
                  <a:pt x="10637143" y="6094508"/>
                </a:lnTo>
                <a:close/>
                <a:moveTo>
                  <a:pt x="9691224" y="6094508"/>
                </a:moveTo>
                <a:lnTo>
                  <a:pt x="9691224" y="6824054"/>
                </a:lnTo>
                <a:lnTo>
                  <a:pt x="10306312" y="6824054"/>
                </a:lnTo>
                <a:lnTo>
                  <a:pt x="10306312" y="6658836"/>
                </a:lnTo>
                <a:lnTo>
                  <a:pt x="9917154" y="6658836"/>
                </a:lnTo>
                <a:lnTo>
                  <a:pt x="9917154" y="6515017"/>
                </a:lnTo>
                <a:lnTo>
                  <a:pt x="10267993" y="6515017"/>
                </a:lnTo>
                <a:lnTo>
                  <a:pt x="10267993" y="6366221"/>
                </a:lnTo>
                <a:lnTo>
                  <a:pt x="9917154" y="6366221"/>
                </a:lnTo>
                <a:lnTo>
                  <a:pt x="9917154" y="6250270"/>
                </a:lnTo>
                <a:lnTo>
                  <a:pt x="10295363" y="6250270"/>
                </a:lnTo>
                <a:lnTo>
                  <a:pt x="10295363" y="6094508"/>
                </a:lnTo>
                <a:close/>
                <a:moveTo>
                  <a:pt x="8727208" y="6094508"/>
                </a:moveTo>
                <a:lnTo>
                  <a:pt x="8727208" y="6824054"/>
                </a:lnTo>
                <a:lnTo>
                  <a:pt x="8911834" y="6824054"/>
                </a:lnTo>
                <a:lnTo>
                  <a:pt x="8911834" y="6267688"/>
                </a:lnTo>
                <a:lnTo>
                  <a:pt x="9053826" y="6824054"/>
                </a:lnTo>
                <a:lnTo>
                  <a:pt x="9220941" y="6824054"/>
                </a:lnTo>
                <a:lnTo>
                  <a:pt x="9363197" y="6267688"/>
                </a:lnTo>
                <a:lnTo>
                  <a:pt x="9363197" y="6824054"/>
                </a:lnTo>
                <a:lnTo>
                  <a:pt x="9547823" y="6824054"/>
                </a:lnTo>
                <a:lnTo>
                  <a:pt x="9547823" y="6094508"/>
                </a:lnTo>
                <a:lnTo>
                  <a:pt x="9251531" y="6094508"/>
                </a:lnTo>
                <a:lnTo>
                  <a:pt x="9138013" y="6538406"/>
                </a:lnTo>
                <a:lnTo>
                  <a:pt x="9023679" y="6094508"/>
                </a:lnTo>
                <a:close/>
                <a:moveTo>
                  <a:pt x="7995774" y="6094508"/>
                </a:moveTo>
                <a:lnTo>
                  <a:pt x="7995774" y="6824054"/>
                </a:lnTo>
                <a:lnTo>
                  <a:pt x="8610863" y="6824054"/>
                </a:lnTo>
                <a:lnTo>
                  <a:pt x="8610863" y="6658836"/>
                </a:lnTo>
                <a:lnTo>
                  <a:pt x="8221705" y="6658836"/>
                </a:lnTo>
                <a:lnTo>
                  <a:pt x="8221705" y="6515017"/>
                </a:lnTo>
                <a:lnTo>
                  <a:pt x="8572544" y="6515017"/>
                </a:lnTo>
                <a:lnTo>
                  <a:pt x="8572544" y="6366221"/>
                </a:lnTo>
                <a:lnTo>
                  <a:pt x="8221705" y="6366221"/>
                </a:lnTo>
                <a:lnTo>
                  <a:pt x="8221705" y="6250270"/>
                </a:lnTo>
                <a:lnTo>
                  <a:pt x="8599915" y="6250270"/>
                </a:lnTo>
                <a:lnTo>
                  <a:pt x="8599915" y="6094508"/>
                </a:lnTo>
                <a:close/>
                <a:moveTo>
                  <a:pt x="7149045" y="6094508"/>
                </a:moveTo>
                <a:lnTo>
                  <a:pt x="7149045" y="6529161"/>
                </a:lnTo>
                <a:cubicBezTo>
                  <a:pt x="7149045" y="6564965"/>
                  <a:pt x="7156012" y="6606075"/>
                  <a:pt x="7169946" y="6652491"/>
                </a:cubicBezTo>
                <a:cubicBezTo>
                  <a:pt x="7178572" y="6681333"/>
                  <a:pt x="7194579" y="6709348"/>
                  <a:pt x="7217968" y="6736535"/>
                </a:cubicBezTo>
                <a:cubicBezTo>
                  <a:pt x="7241358" y="6763721"/>
                  <a:pt x="7267153" y="6784691"/>
                  <a:pt x="7295352" y="6799444"/>
                </a:cubicBezTo>
                <a:cubicBezTo>
                  <a:pt x="7323552" y="6814197"/>
                  <a:pt x="7358636" y="6824060"/>
                  <a:pt x="7400604" y="6829034"/>
                </a:cubicBezTo>
                <a:cubicBezTo>
                  <a:pt x="7442572" y="6834008"/>
                  <a:pt x="7481305" y="6836495"/>
                  <a:pt x="7516804" y="6836495"/>
                </a:cubicBezTo>
                <a:cubicBezTo>
                  <a:pt x="7578180" y="6836495"/>
                  <a:pt x="7630764" y="6828372"/>
                  <a:pt x="7674557" y="6812126"/>
                </a:cubicBezTo>
                <a:cubicBezTo>
                  <a:pt x="7706075" y="6800524"/>
                  <a:pt x="7736182" y="6780384"/>
                  <a:pt x="7764879" y="6751705"/>
                </a:cubicBezTo>
                <a:cubicBezTo>
                  <a:pt x="7793577" y="6723026"/>
                  <a:pt x="7814644" y="6689539"/>
                  <a:pt x="7828080" y="6651247"/>
                </a:cubicBezTo>
                <a:cubicBezTo>
                  <a:pt x="7841516" y="6612954"/>
                  <a:pt x="7848235" y="6572259"/>
                  <a:pt x="7848235" y="6529161"/>
                </a:cubicBezTo>
                <a:lnTo>
                  <a:pt x="7848235" y="6094508"/>
                </a:lnTo>
                <a:lnTo>
                  <a:pt x="7623299" y="6094508"/>
                </a:lnTo>
                <a:lnTo>
                  <a:pt x="7623299" y="6539510"/>
                </a:lnTo>
                <a:cubicBezTo>
                  <a:pt x="7623299" y="6579949"/>
                  <a:pt x="7612269" y="6611191"/>
                  <a:pt x="7590206" y="6633235"/>
                </a:cubicBezTo>
                <a:cubicBezTo>
                  <a:pt x="7568144" y="6655279"/>
                  <a:pt x="7537705" y="6666301"/>
                  <a:pt x="7498888" y="6666301"/>
                </a:cubicBezTo>
                <a:cubicBezTo>
                  <a:pt x="7459741" y="6666301"/>
                  <a:pt x="7429136" y="6655114"/>
                  <a:pt x="7407073" y="6632740"/>
                </a:cubicBezTo>
                <a:cubicBezTo>
                  <a:pt x="7385011" y="6610367"/>
                  <a:pt x="7373980" y="6579291"/>
                  <a:pt x="7373980" y="6539510"/>
                </a:cubicBezTo>
                <a:lnTo>
                  <a:pt x="7373980" y="6094508"/>
                </a:lnTo>
                <a:close/>
                <a:moveTo>
                  <a:pt x="5909730" y="6094508"/>
                </a:moveTo>
                <a:lnTo>
                  <a:pt x="5909730" y="6824054"/>
                </a:lnTo>
                <a:lnTo>
                  <a:pt x="6135660" y="6824054"/>
                </a:lnTo>
                <a:lnTo>
                  <a:pt x="6135660" y="6094508"/>
                </a:lnTo>
                <a:close/>
                <a:moveTo>
                  <a:pt x="5116090" y="6094508"/>
                </a:moveTo>
                <a:lnTo>
                  <a:pt x="5116090" y="6274655"/>
                </a:lnTo>
                <a:lnTo>
                  <a:pt x="5346002" y="6274655"/>
                </a:lnTo>
                <a:lnTo>
                  <a:pt x="5346002" y="6824054"/>
                </a:lnTo>
                <a:lnTo>
                  <a:pt x="5571435" y="6824054"/>
                </a:lnTo>
                <a:lnTo>
                  <a:pt x="5571435" y="6274655"/>
                </a:lnTo>
                <a:lnTo>
                  <a:pt x="5801346" y="6274655"/>
                </a:lnTo>
                <a:lnTo>
                  <a:pt x="5801346" y="6094508"/>
                </a:lnTo>
                <a:close/>
                <a:moveTo>
                  <a:pt x="4644496" y="6094508"/>
                </a:moveTo>
                <a:lnTo>
                  <a:pt x="4370293" y="6824054"/>
                </a:lnTo>
                <a:lnTo>
                  <a:pt x="4600469" y="6824054"/>
                </a:lnTo>
                <a:lnTo>
                  <a:pt x="4636028" y="6703624"/>
                </a:lnTo>
                <a:lnTo>
                  <a:pt x="4891964" y="6703624"/>
                </a:lnTo>
                <a:lnTo>
                  <a:pt x="4928464" y="6824054"/>
                </a:lnTo>
                <a:lnTo>
                  <a:pt x="5164533" y="6824054"/>
                </a:lnTo>
                <a:lnTo>
                  <a:pt x="4890395" y="6094508"/>
                </a:lnTo>
                <a:close/>
                <a:moveTo>
                  <a:pt x="3478934" y="6094508"/>
                </a:moveTo>
                <a:lnTo>
                  <a:pt x="3478934" y="6824054"/>
                </a:lnTo>
                <a:lnTo>
                  <a:pt x="3663560" y="6824054"/>
                </a:lnTo>
                <a:lnTo>
                  <a:pt x="3663560" y="6267688"/>
                </a:lnTo>
                <a:lnTo>
                  <a:pt x="3805552" y="6824054"/>
                </a:lnTo>
                <a:lnTo>
                  <a:pt x="3972667" y="6824054"/>
                </a:lnTo>
                <a:lnTo>
                  <a:pt x="4114923" y="6267688"/>
                </a:lnTo>
                <a:lnTo>
                  <a:pt x="4114923" y="6824054"/>
                </a:lnTo>
                <a:lnTo>
                  <a:pt x="4299549" y="6824054"/>
                </a:lnTo>
                <a:lnTo>
                  <a:pt x="4299549" y="6094508"/>
                </a:lnTo>
                <a:lnTo>
                  <a:pt x="4003256" y="6094508"/>
                </a:lnTo>
                <a:lnTo>
                  <a:pt x="3889739" y="6538406"/>
                </a:lnTo>
                <a:lnTo>
                  <a:pt x="3775405" y="6094508"/>
                </a:lnTo>
                <a:close/>
                <a:moveTo>
                  <a:pt x="1887115" y="6094508"/>
                </a:moveTo>
                <a:lnTo>
                  <a:pt x="1887115" y="6274655"/>
                </a:lnTo>
                <a:lnTo>
                  <a:pt x="2117027" y="6274655"/>
                </a:lnTo>
                <a:lnTo>
                  <a:pt x="2117027" y="6824054"/>
                </a:lnTo>
                <a:lnTo>
                  <a:pt x="2342460" y="6824054"/>
                </a:lnTo>
                <a:lnTo>
                  <a:pt x="2342460" y="6274655"/>
                </a:lnTo>
                <a:lnTo>
                  <a:pt x="2572371" y="6274655"/>
                </a:lnTo>
                <a:lnTo>
                  <a:pt x="2572371" y="6094508"/>
                </a:lnTo>
                <a:close/>
                <a:moveTo>
                  <a:pt x="1091145" y="6094508"/>
                </a:moveTo>
                <a:lnTo>
                  <a:pt x="1091145" y="6529161"/>
                </a:lnTo>
                <a:cubicBezTo>
                  <a:pt x="1091145" y="6564965"/>
                  <a:pt x="1098112" y="6606075"/>
                  <a:pt x="1112046" y="6652491"/>
                </a:cubicBezTo>
                <a:cubicBezTo>
                  <a:pt x="1120672" y="6681333"/>
                  <a:pt x="1136679" y="6709348"/>
                  <a:pt x="1160069" y="6736535"/>
                </a:cubicBezTo>
                <a:cubicBezTo>
                  <a:pt x="1183458" y="6763721"/>
                  <a:pt x="1209253" y="6784691"/>
                  <a:pt x="1237452" y="6799444"/>
                </a:cubicBezTo>
                <a:cubicBezTo>
                  <a:pt x="1265652" y="6814197"/>
                  <a:pt x="1300736" y="6824060"/>
                  <a:pt x="1342704" y="6829034"/>
                </a:cubicBezTo>
                <a:cubicBezTo>
                  <a:pt x="1384672" y="6834008"/>
                  <a:pt x="1423405" y="6836495"/>
                  <a:pt x="1458904" y="6836495"/>
                </a:cubicBezTo>
                <a:cubicBezTo>
                  <a:pt x="1520280" y="6836495"/>
                  <a:pt x="1572864" y="6828372"/>
                  <a:pt x="1616657" y="6812126"/>
                </a:cubicBezTo>
                <a:cubicBezTo>
                  <a:pt x="1648175" y="6800524"/>
                  <a:pt x="1678282" y="6780384"/>
                  <a:pt x="1706979" y="6751705"/>
                </a:cubicBezTo>
                <a:cubicBezTo>
                  <a:pt x="1735677" y="6723026"/>
                  <a:pt x="1756744" y="6689539"/>
                  <a:pt x="1770180" y="6651247"/>
                </a:cubicBezTo>
                <a:cubicBezTo>
                  <a:pt x="1783617" y="6612954"/>
                  <a:pt x="1790335" y="6572259"/>
                  <a:pt x="1790335" y="6529161"/>
                </a:cubicBezTo>
                <a:lnTo>
                  <a:pt x="1790335" y="6094508"/>
                </a:lnTo>
                <a:lnTo>
                  <a:pt x="1565400" y="6094508"/>
                </a:lnTo>
                <a:lnTo>
                  <a:pt x="1565400" y="6539510"/>
                </a:lnTo>
                <a:cubicBezTo>
                  <a:pt x="1565400" y="6579949"/>
                  <a:pt x="1554368" y="6611191"/>
                  <a:pt x="1532306" y="6633235"/>
                </a:cubicBezTo>
                <a:cubicBezTo>
                  <a:pt x="1510244" y="6655279"/>
                  <a:pt x="1479805" y="6666301"/>
                  <a:pt x="1440989" y="6666301"/>
                </a:cubicBezTo>
                <a:cubicBezTo>
                  <a:pt x="1401841" y="6666301"/>
                  <a:pt x="1371235" y="6655114"/>
                  <a:pt x="1349173" y="6632740"/>
                </a:cubicBezTo>
                <a:cubicBezTo>
                  <a:pt x="1327111" y="6610367"/>
                  <a:pt x="1316080" y="6579291"/>
                  <a:pt x="1316080" y="6539510"/>
                </a:cubicBezTo>
                <a:lnTo>
                  <a:pt x="1316080" y="6094508"/>
                </a:lnTo>
                <a:close/>
                <a:moveTo>
                  <a:pt x="539220" y="6094508"/>
                </a:moveTo>
                <a:lnTo>
                  <a:pt x="265019" y="6824054"/>
                </a:lnTo>
                <a:lnTo>
                  <a:pt x="495194" y="6824054"/>
                </a:lnTo>
                <a:lnTo>
                  <a:pt x="530753" y="6703624"/>
                </a:lnTo>
                <a:lnTo>
                  <a:pt x="786689" y="6703624"/>
                </a:lnTo>
                <a:lnTo>
                  <a:pt x="823189" y="6824054"/>
                </a:lnTo>
                <a:lnTo>
                  <a:pt x="1059258" y="6824054"/>
                </a:lnTo>
                <a:lnTo>
                  <a:pt x="785119" y="6094508"/>
                </a:lnTo>
                <a:close/>
                <a:moveTo>
                  <a:pt x="6649173" y="6082067"/>
                </a:moveTo>
                <a:cubicBezTo>
                  <a:pt x="6530402" y="6082067"/>
                  <a:pt x="6437923" y="6115326"/>
                  <a:pt x="6371736" y="6181844"/>
                </a:cubicBezTo>
                <a:cubicBezTo>
                  <a:pt x="6305550" y="6248363"/>
                  <a:pt x="6272456" y="6341671"/>
                  <a:pt x="6272456" y="6461769"/>
                </a:cubicBezTo>
                <a:cubicBezTo>
                  <a:pt x="6272456" y="6585517"/>
                  <a:pt x="6310277" y="6681562"/>
                  <a:pt x="6385919" y="6749905"/>
                </a:cubicBezTo>
                <a:cubicBezTo>
                  <a:pt x="6449950" y="6807632"/>
                  <a:pt x="6537369" y="6836495"/>
                  <a:pt x="6648178" y="6836495"/>
                </a:cubicBezTo>
                <a:cubicBezTo>
                  <a:pt x="6723156" y="6836495"/>
                  <a:pt x="6785527" y="6825712"/>
                  <a:pt x="6835292" y="6804148"/>
                </a:cubicBezTo>
                <a:cubicBezTo>
                  <a:pt x="6847567" y="6814764"/>
                  <a:pt x="6869132" y="6830606"/>
                  <a:pt x="6899985" y="6851673"/>
                </a:cubicBezTo>
                <a:cubicBezTo>
                  <a:pt x="6930839" y="6872740"/>
                  <a:pt x="6962025" y="6890904"/>
                  <a:pt x="6993543" y="6906165"/>
                </a:cubicBezTo>
                <a:lnTo>
                  <a:pt x="7056246" y="6779763"/>
                </a:lnTo>
                <a:cubicBezTo>
                  <a:pt x="7034349" y="6770143"/>
                  <a:pt x="7016932" y="6761683"/>
                  <a:pt x="7003993" y="6754384"/>
                </a:cubicBezTo>
                <a:cubicBezTo>
                  <a:pt x="6995367" y="6749407"/>
                  <a:pt x="6976955" y="6737132"/>
                  <a:pt x="6948755" y="6717558"/>
                </a:cubicBezTo>
                <a:cubicBezTo>
                  <a:pt x="7001837" y="6652864"/>
                  <a:pt x="7028378" y="6566606"/>
                  <a:pt x="7028378" y="6458783"/>
                </a:cubicBezTo>
                <a:cubicBezTo>
                  <a:pt x="7028378" y="6337690"/>
                  <a:pt x="6995450" y="6244630"/>
                  <a:pt x="6929595" y="6179605"/>
                </a:cubicBezTo>
                <a:cubicBezTo>
                  <a:pt x="6863741" y="6114579"/>
                  <a:pt x="6770266" y="6082067"/>
                  <a:pt x="6649173" y="6082067"/>
                </a:cubicBezTo>
                <a:close/>
                <a:moveTo>
                  <a:pt x="2982048" y="6082067"/>
                </a:moveTo>
                <a:cubicBezTo>
                  <a:pt x="2863609" y="6082067"/>
                  <a:pt x="2771213" y="6115243"/>
                  <a:pt x="2704861" y="6181595"/>
                </a:cubicBezTo>
                <a:cubicBezTo>
                  <a:pt x="2638508" y="6247948"/>
                  <a:pt x="2605331" y="6340676"/>
                  <a:pt x="2605331" y="6459778"/>
                </a:cubicBezTo>
                <a:cubicBezTo>
                  <a:pt x="2605331" y="6545041"/>
                  <a:pt x="2622086" y="6616039"/>
                  <a:pt x="2655593" y="6672770"/>
                </a:cubicBezTo>
                <a:cubicBezTo>
                  <a:pt x="2689102" y="6729501"/>
                  <a:pt x="2732811" y="6770972"/>
                  <a:pt x="2786722" y="6797181"/>
                </a:cubicBezTo>
                <a:cubicBezTo>
                  <a:pt x="2840634" y="6823390"/>
                  <a:pt x="2908728" y="6836495"/>
                  <a:pt x="2991006" y="6836495"/>
                </a:cubicBezTo>
                <a:cubicBezTo>
                  <a:pt x="3071956" y="6836495"/>
                  <a:pt x="3139552" y="6821317"/>
                  <a:pt x="3193796" y="6790960"/>
                </a:cubicBezTo>
                <a:cubicBezTo>
                  <a:pt x="3248039" y="6760604"/>
                  <a:pt x="3289509" y="6718139"/>
                  <a:pt x="3318207" y="6663564"/>
                </a:cubicBezTo>
                <a:cubicBezTo>
                  <a:pt x="3346904" y="6608988"/>
                  <a:pt x="3361253" y="6539069"/>
                  <a:pt x="3361253" y="6453807"/>
                </a:cubicBezTo>
                <a:cubicBezTo>
                  <a:pt x="3361253" y="6336363"/>
                  <a:pt x="3328408" y="6245045"/>
                  <a:pt x="3262719" y="6179854"/>
                </a:cubicBezTo>
                <a:cubicBezTo>
                  <a:pt x="3197030" y="6114662"/>
                  <a:pt x="3103473" y="6082067"/>
                  <a:pt x="2982048" y="6082067"/>
                </a:cubicBezTo>
                <a:close/>
                <a:moveTo>
                  <a:pt x="7172550" y="5033558"/>
                </a:moveTo>
                <a:cubicBezTo>
                  <a:pt x="7219992" y="5033558"/>
                  <a:pt x="7257564" y="5049400"/>
                  <a:pt x="7285267" y="5081083"/>
                </a:cubicBezTo>
                <a:cubicBezTo>
                  <a:pt x="7312968" y="5112767"/>
                  <a:pt x="7326820" y="5162946"/>
                  <a:pt x="7326820" y="5231621"/>
                </a:cubicBezTo>
                <a:cubicBezTo>
                  <a:pt x="7326820" y="5313234"/>
                  <a:pt x="7313549" y="5369800"/>
                  <a:pt x="7287008" y="5401317"/>
                </a:cubicBezTo>
                <a:cubicBezTo>
                  <a:pt x="7260467" y="5432835"/>
                  <a:pt x="7222978" y="5448594"/>
                  <a:pt x="7174541" y="5448594"/>
                </a:cubicBezTo>
                <a:cubicBezTo>
                  <a:pt x="7127430" y="5448594"/>
                  <a:pt x="7090190" y="5432503"/>
                  <a:pt x="7062820" y="5400322"/>
                </a:cubicBezTo>
                <a:cubicBezTo>
                  <a:pt x="7035449" y="5368141"/>
                  <a:pt x="7021764" y="5315225"/>
                  <a:pt x="7021764" y="5241574"/>
                </a:cubicBezTo>
                <a:cubicBezTo>
                  <a:pt x="7021764" y="5167259"/>
                  <a:pt x="7035532" y="5114011"/>
                  <a:pt x="7063069" y="5081830"/>
                </a:cubicBezTo>
                <a:cubicBezTo>
                  <a:pt x="7090605" y="5049649"/>
                  <a:pt x="7127099" y="5033558"/>
                  <a:pt x="7172550" y="5033558"/>
                </a:cubicBezTo>
                <a:close/>
                <a:moveTo>
                  <a:pt x="8749561" y="5022610"/>
                </a:moveTo>
                <a:lnTo>
                  <a:pt x="8848592" y="5022610"/>
                </a:lnTo>
                <a:cubicBezTo>
                  <a:pt x="8889731" y="5022610"/>
                  <a:pt x="8917764" y="5028914"/>
                  <a:pt x="8932694" y="5041521"/>
                </a:cubicBezTo>
                <a:cubicBezTo>
                  <a:pt x="8947623" y="5054128"/>
                  <a:pt x="8955088" y="5072209"/>
                  <a:pt x="8955088" y="5095764"/>
                </a:cubicBezTo>
                <a:cubicBezTo>
                  <a:pt x="8955088" y="5111689"/>
                  <a:pt x="8950360" y="5125788"/>
                  <a:pt x="8940905" y="5138064"/>
                </a:cubicBezTo>
                <a:cubicBezTo>
                  <a:pt x="8931450" y="5150339"/>
                  <a:pt x="8919257" y="5157969"/>
                  <a:pt x="8904328" y="5160955"/>
                </a:cubicBezTo>
                <a:cubicBezTo>
                  <a:pt x="8874801" y="5167590"/>
                  <a:pt x="8854896" y="5170908"/>
                  <a:pt x="8844611" y="5170908"/>
                </a:cubicBezTo>
                <a:lnTo>
                  <a:pt x="8749561" y="5170908"/>
                </a:lnTo>
                <a:close/>
                <a:moveTo>
                  <a:pt x="3672737" y="5022610"/>
                </a:moveTo>
                <a:lnTo>
                  <a:pt x="3771767" y="5022610"/>
                </a:lnTo>
                <a:cubicBezTo>
                  <a:pt x="3812906" y="5022610"/>
                  <a:pt x="3840940" y="5028914"/>
                  <a:pt x="3855870" y="5041521"/>
                </a:cubicBezTo>
                <a:cubicBezTo>
                  <a:pt x="3870799" y="5054128"/>
                  <a:pt x="3878263" y="5072209"/>
                  <a:pt x="3878263" y="5095764"/>
                </a:cubicBezTo>
                <a:cubicBezTo>
                  <a:pt x="3878263" y="5111689"/>
                  <a:pt x="3873535" y="5125788"/>
                  <a:pt x="3864080" y="5138064"/>
                </a:cubicBezTo>
                <a:cubicBezTo>
                  <a:pt x="3854625" y="5150339"/>
                  <a:pt x="3842433" y="5157969"/>
                  <a:pt x="3827504" y="5160955"/>
                </a:cubicBezTo>
                <a:cubicBezTo>
                  <a:pt x="3797977" y="5167590"/>
                  <a:pt x="3778071" y="5170908"/>
                  <a:pt x="3767786" y="5170908"/>
                </a:cubicBezTo>
                <a:lnTo>
                  <a:pt x="3672737" y="5170908"/>
                </a:lnTo>
                <a:close/>
                <a:moveTo>
                  <a:pt x="9249939" y="4875308"/>
                </a:moveTo>
                <a:lnTo>
                  <a:pt x="9249939" y="5055455"/>
                </a:lnTo>
                <a:lnTo>
                  <a:pt x="9479851" y="5055455"/>
                </a:lnTo>
                <a:lnTo>
                  <a:pt x="9479851" y="5604854"/>
                </a:lnTo>
                <a:lnTo>
                  <a:pt x="9705284" y="5604854"/>
                </a:lnTo>
                <a:lnTo>
                  <a:pt x="9705284" y="5055455"/>
                </a:lnTo>
                <a:lnTo>
                  <a:pt x="9935195" y="5055455"/>
                </a:lnTo>
                <a:lnTo>
                  <a:pt x="9935195" y="4875308"/>
                </a:lnTo>
                <a:close/>
                <a:moveTo>
                  <a:pt x="8523133" y="4875308"/>
                </a:moveTo>
                <a:lnTo>
                  <a:pt x="8523133" y="5604854"/>
                </a:lnTo>
                <a:lnTo>
                  <a:pt x="8749561" y="5604854"/>
                </a:lnTo>
                <a:lnTo>
                  <a:pt x="8749561" y="5308756"/>
                </a:lnTo>
                <a:lnTo>
                  <a:pt x="8769466" y="5308756"/>
                </a:lnTo>
                <a:cubicBezTo>
                  <a:pt x="8790036" y="5308756"/>
                  <a:pt x="8808448" y="5314395"/>
                  <a:pt x="8824705" y="5325675"/>
                </a:cubicBezTo>
                <a:cubicBezTo>
                  <a:pt x="8836648" y="5334301"/>
                  <a:pt x="8850250" y="5353046"/>
                  <a:pt x="8865512" y="5381909"/>
                </a:cubicBezTo>
                <a:lnTo>
                  <a:pt x="8986011" y="5604854"/>
                </a:lnTo>
                <a:lnTo>
                  <a:pt x="9240735" y="5604854"/>
                </a:lnTo>
                <a:lnTo>
                  <a:pt x="9131565" y="5393456"/>
                </a:lnTo>
                <a:cubicBezTo>
                  <a:pt x="9126262" y="5382830"/>
                  <a:pt x="9115736" y="5367720"/>
                  <a:pt x="9099988" y="5348128"/>
                </a:cubicBezTo>
                <a:cubicBezTo>
                  <a:pt x="9084240" y="5328536"/>
                  <a:pt x="9072221" y="5315751"/>
                  <a:pt x="9063932" y="5309774"/>
                </a:cubicBezTo>
                <a:cubicBezTo>
                  <a:pt x="9051662" y="5300811"/>
                  <a:pt x="9032100" y="5291846"/>
                  <a:pt x="9005249" y="5282878"/>
                </a:cubicBezTo>
                <a:cubicBezTo>
                  <a:pt x="9038777" y="5275248"/>
                  <a:pt x="9065168" y="5265626"/>
                  <a:pt x="9084420" y="5254015"/>
                </a:cubicBezTo>
                <a:cubicBezTo>
                  <a:pt x="9114627" y="5235768"/>
                  <a:pt x="9138361" y="5211964"/>
                  <a:pt x="9155623" y="5182603"/>
                </a:cubicBezTo>
                <a:cubicBezTo>
                  <a:pt x="9172885" y="5153242"/>
                  <a:pt x="9181516" y="5118324"/>
                  <a:pt x="9181516" y="5077849"/>
                </a:cubicBezTo>
                <a:cubicBezTo>
                  <a:pt x="9181516" y="5031402"/>
                  <a:pt x="9170236" y="4992005"/>
                  <a:pt x="9147676" y="4959658"/>
                </a:cubicBezTo>
                <a:cubicBezTo>
                  <a:pt x="9125116" y="4927311"/>
                  <a:pt x="9095423" y="4905166"/>
                  <a:pt x="9058598" y="4893223"/>
                </a:cubicBezTo>
                <a:cubicBezTo>
                  <a:pt x="9021772" y="4881279"/>
                  <a:pt x="8968524" y="4875308"/>
                  <a:pt x="8898854" y="4875308"/>
                </a:cubicBezTo>
                <a:close/>
                <a:moveTo>
                  <a:pt x="7672920" y="4875308"/>
                </a:moveTo>
                <a:lnTo>
                  <a:pt x="7672920" y="5309961"/>
                </a:lnTo>
                <a:cubicBezTo>
                  <a:pt x="7672920" y="5345765"/>
                  <a:pt x="7679887" y="5386875"/>
                  <a:pt x="7693821" y="5433291"/>
                </a:cubicBezTo>
                <a:cubicBezTo>
                  <a:pt x="7702446" y="5462133"/>
                  <a:pt x="7718454" y="5490148"/>
                  <a:pt x="7741843" y="5517335"/>
                </a:cubicBezTo>
                <a:cubicBezTo>
                  <a:pt x="7765233" y="5544521"/>
                  <a:pt x="7791027" y="5565491"/>
                  <a:pt x="7819227" y="5580244"/>
                </a:cubicBezTo>
                <a:cubicBezTo>
                  <a:pt x="7847427" y="5594997"/>
                  <a:pt x="7882511" y="5604860"/>
                  <a:pt x="7924479" y="5609834"/>
                </a:cubicBezTo>
                <a:cubicBezTo>
                  <a:pt x="7966447" y="5614808"/>
                  <a:pt x="8005180" y="5617295"/>
                  <a:pt x="8040679" y="5617295"/>
                </a:cubicBezTo>
                <a:cubicBezTo>
                  <a:pt x="8102055" y="5617295"/>
                  <a:pt x="8154639" y="5609172"/>
                  <a:pt x="8198432" y="5592926"/>
                </a:cubicBezTo>
                <a:cubicBezTo>
                  <a:pt x="8229949" y="5581324"/>
                  <a:pt x="8260057" y="5561184"/>
                  <a:pt x="8288754" y="5532505"/>
                </a:cubicBezTo>
                <a:cubicBezTo>
                  <a:pt x="8317452" y="5503826"/>
                  <a:pt x="8338519" y="5470339"/>
                  <a:pt x="8351955" y="5432047"/>
                </a:cubicBezTo>
                <a:cubicBezTo>
                  <a:pt x="8365391" y="5393754"/>
                  <a:pt x="8372110" y="5353059"/>
                  <a:pt x="8372110" y="5309961"/>
                </a:cubicBezTo>
                <a:lnTo>
                  <a:pt x="8372110" y="4875308"/>
                </a:lnTo>
                <a:lnTo>
                  <a:pt x="8147174" y="4875308"/>
                </a:lnTo>
                <a:lnTo>
                  <a:pt x="8147174" y="5320310"/>
                </a:lnTo>
                <a:cubicBezTo>
                  <a:pt x="8147174" y="5360749"/>
                  <a:pt x="8136143" y="5391991"/>
                  <a:pt x="8114081" y="5414035"/>
                </a:cubicBezTo>
                <a:cubicBezTo>
                  <a:pt x="8092019" y="5436079"/>
                  <a:pt x="8061580" y="5447101"/>
                  <a:pt x="8022763" y="5447101"/>
                </a:cubicBezTo>
                <a:cubicBezTo>
                  <a:pt x="7983615" y="5447101"/>
                  <a:pt x="7953010" y="5435914"/>
                  <a:pt x="7930948" y="5413540"/>
                </a:cubicBezTo>
                <a:cubicBezTo>
                  <a:pt x="7908886" y="5391167"/>
                  <a:pt x="7897855" y="5360091"/>
                  <a:pt x="7897855" y="5320310"/>
                </a:cubicBezTo>
                <a:lnTo>
                  <a:pt x="7897855" y="4875308"/>
                </a:lnTo>
                <a:close/>
                <a:moveTo>
                  <a:pt x="4233399" y="4875308"/>
                </a:moveTo>
                <a:lnTo>
                  <a:pt x="4233399" y="5604854"/>
                </a:lnTo>
                <a:lnTo>
                  <a:pt x="4848487" y="5604854"/>
                </a:lnTo>
                <a:lnTo>
                  <a:pt x="4848487" y="5439636"/>
                </a:lnTo>
                <a:lnTo>
                  <a:pt x="4459330" y="5439636"/>
                </a:lnTo>
                <a:lnTo>
                  <a:pt x="4459330" y="5295817"/>
                </a:lnTo>
                <a:lnTo>
                  <a:pt x="4810169" y="5295817"/>
                </a:lnTo>
                <a:lnTo>
                  <a:pt x="4810169" y="5147021"/>
                </a:lnTo>
                <a:lnTo>
                  <a:pt x="4459330" y="5147021"/>
                </a:lnTo>
                <a:lnTo>
                  <a:pt x="4459330" y="5031070"/>
                </a:lnTo>
                <a:lnTo>
                  <a:pt x="4837539" y="5031070"/>
                </a:lnTo>
                <a:lnTo>
                  <a:pt x="4837539" y="4875308"/>
                </a:lnTo>
                <a:close/>
                <a:moveTo>
                  <a:pt x="3446308" y="4875308"/>
                </a:moveTo>
                <a:lnTo>
                  <a:pt x="3446308" y="5604854"/>
                </a:lnTo>
                <a:lnTo>
                  <a:pt x="3672737" y="5604854"/>
                </a:lnTo>
                <a:lnTo>
                  <a:pt x="3672737" y="5308756"/>
                </a:lnTo>
                <a:lnTo>
                  <a:pt x="3692642" y="5308756"/>
                </a:lnTo>
                <a:cubicBezTo>
                  <a:pt x="3713211" y="5308756"/>
                  <a:pt x="3731625" y="5314395"/>
                  <a:pt x="3747881" y="5325675"/>
                </a:cubicBezTo>
                <a:cubicBezTo>
                  <a:pt x="3759824" y="5334301"/>
                  <a:pt x="3773427" y="5353046"/>
                  <a:pt x="3788687" y="5381909"/>
                </a:cubicBezTo>
                <a:lnTo>
                  <a:pt x="3909187" y="5604854"/>
                </a:lnTo>
                <a:lnTo>
                  <a:pt x="4163911" y="5604854"/>
                </a:lnTo>
                <a:lnTo>
                  <a:pt x="4054740" y="5393456"/>
                </a:lnTo>
                <a:cubicBezTo>
                  <a:pt x="4049437" y="5382830"/>
                  <a:pt x="4038911" y="5367720"/>
                  <a:pt x="4023163" y="5348128"/>
                </a:cubicBezTo>
                <a:cubicBezTo>
                  <a:pt x="4007414" y="5328536"/>
                  <a:pt x="3995396" y="5315751"/>
                  <a:pt x="3987107" y="5309774"/>
                </a:cubicBezTo>
                <a:cubicBezTo>
                  <a:pt x="3974837" y="5300811"/>
                  <a:pt x="3955276" y="5291846"/>
                  <a:pt x="3928424" y="5282878"/>
                </a:cubicBezTo>
                <a:cubicBezTo>
                  <a:pt x="3961953" y="5275248"/>
                  <a:pt x="3988344" y="5265626"/>
                  <a:pt x="4007597" y="5254015"/>
                </a:cubicBezTo>
                <a:cubicBezTo>
                  <a:pt x="4037802" y="5235768"/>
                  <a:pt x="4061536" y="5211964"/>
                  <a:pt x="4078798" y="5182603"/>
                </a:cubicBezTo>
                <a:cubicBezTo>
                  <a:pt x="4096060" y="5153242"/>
                  <a:pt x="4104691" y="5118324"/>
                  <a:pt x="4104691" y="5077849"/>
                </a:cubicBezTo>
                <a:cubicBezTo>
                  <a:pt x="4104691" y="5031402"/>
                  <a:pt x="4093411" y="4992005"/>
                  <a:pt x="4070852" y="4959658"/>
                </a:cubicBezTo>
                <a:cubicBezTo>
                  <a:pt x="4048291" y="4927311"/>
                  <a:pt x="4018599" y="4905166"/>
                  <a:pt x="3981774" y="4893223"/>
                </a:cubicBezTo>
                <a:cubicBezTo>
                  <a:pt x="3944948" y="4881279"/>
                  <a:pt x="3891700" y="4875308"/>
                  <a:pt x="3822030" y="4875308"/>
                </a:cubicBezTo>
                <a:close/>
                <a:moveTo>
                  <a:pt x="2658640" y="4875308"/>
                </a:moveTo>
                <a:lnTo>
                  <a:pt x="2658640" y="5055455"/>
                </a:lnTo>
                <a:lnTo>
                  <a:pt x="2888552" y="5055455"/>
                </a:lnTo>
                <a:lnTo>
                  <a:pt x="2888552" y="5604854"/>
                </a:lnTo>
                <a:lnTo>
                  <a:pt x="3113984" y="5604854"/>
                </a:lnTo>
                <a:lnTo>
                  <a:pt x="3113984" y="5055455"/>
                </a:lnTo>
                <a:lnTo>
                  <a:pt x="3343896" y="5055455"/>
                </a:lnTo>
                <a:lnTo>
                  <a:pt x="3343896" y="4875308"/>
                </a:lnTo>
                <a:close/>
                <a:moveTo>
                  <a:pt x="2318805" y="4875308"/>
                </a:moveTo>
                <a:lnTo>
                  <a:pt x="2318805" y="5604854"/>
                </a:lnTo>
                <a:lnTo>
                  <a:pt x="2544735" y="5604854"/>
                </a:lnTo>
                <a:lnTo>
                  <a:pt x="2544735" y="4875308"/>
                </a:lnTo>
                <a:close/>
                <a:moveTo>
                  <a:pt x="1525165" y="4875308"/>
                </a:moveTo>
                <a:lnTo>
                  <a:pt x="1525165" y="5055455"/>
                </a:lnTo>
                <a:lnTo>
                  <a:pt x="1755076" y="5055455"/>
                </a:lnTo>
                <a:lnTo>
                  <a:pt x="1755076" y="5604854"/>
                </a:lnTo>
                <a:lnTo>
                  <a:pt x="1980509" y="5604854"/>
                </a:lnTo>
                <a:lnTo>
                  <a:pt x="1980509" y="5055455"/>
                </a:lnTo>
                <a:lnTo>
                  <a:pt x="2210421" y="5055455"/>
                </a:lnTo>
                <a:lnTo>
                  <a:pt x="2210421" y="4875308"/>
                </a:lnTo>
                <a:close/>
                <a:moveTo>
                  <a:pt x="10332710" y="4862867"/>
                </a:moveTo>
                <a:cubicBezTo>
                  <a:pt x="10256737" y="4862867"/>
                  <a:pt x="10196936" y="4872405"/>
                  <a:pt x="10153309" y="4891481"/>
                </a:cubicBezTo>
                <a:cubicBezTo>
                  <a:pt x="10109683" y="4910558"/>
                  <a:pt x="10077004" y="4936767"/>
                  <a:pt x="10055273" y="4970109"/>
                </a:cubicBezTo>
                <a:cubicBezTo>
                  <a:pt x="10033543" y="5003451"/>
                  <a:pt x="10022678" y="5038867"/>
                  <a:pt x="10022678" y="5076356"/>
                </a:cubicBezTo>
                <a:cubicBezTo>
                  <a:pt x="10022678" y="5133419"/>
                  <a:pt x="10043910" y="5180363"/>
                  <a:pt x="10086376" y="5217189"/>
                </a:cubicBezTo>
                <a:cubicBezTo>
                  <a:pt x="10128510" y="5254015"/>
                  <a:pt x="10199010" y="5283541"/>
                  <a:pt x="10297875" y="5305770"/>
                </a:cubicBezTo>
                <a:cubicBezTo>
                  <a:pt x="10358256" y="5319040"/>
                  <a:pt x="10396740" y="5333140"/>
                  <a:pt x="10413328" y="5348069"/>
                </a:cubicBezTo>
                <a:cubicBezTo>
                  <a:pt x="10429917" y="5362999"/>
                  <a:pt x="10438211" y="5379919"/>
                  <a:pt x="10438211" y="5398829"/>
                </a:cubicBezTo>
                <a:cubicBezTo>
                  <a:pt x="10438211" y="5418735"/>
                  <a:pt x="10429502" y="5436236"/>
                  <a:pt x="10412084" y="5451331"/>
                </a:cubicBezTo>
                <a:cubicBezTo>
                  <a:pt x="10394667" y="5466426"/>
                  <a:pt x="10369867" y="5473973"/>
                  <a:pt x="10337686" y="5473973"/>
                </a:cubicBezTo>
                <a:cubicBezTo>
                  <a:pt x="10294558" y="5473973"/>
                  <a:pt x="10261381" y="5459210"/>
                  <a:pt x="10238158" y="5429683"/>
                </a:cubicBezTo>
                <a:cubicBezTo>
                  <a:pt x="10223892" y="5411436"/>
                  <a:pt x="10214437" y="5384895"/>
                  <a:pt x="10209792" y="5350060"/>
                </a:cubicBezTo>
                <a:lnTo>
                  <a:pt x="9995307" y="5363496"/>
                </a:lnTo>
                <a:cubicBezTo>
                  <a:pt x="10001610" y="5437148"/>
                  <a:pt x="10028649" y="5497860"/>
                  <a:pt x="10076423" y="5545634"/>
                </a:cubicBezTo>
                <a:cubicBezTo>
                  <a:pt x="10124197" y="5593408"/>
                  <a:pt x="10210123" y="5617295"/>
                  <a:pt x="10334203" y="5617295"/>
                </a:cubicBezTo>
                <a:cubicBezTo>
                  <a:pt x="10404868" y="5617295"/>
                  <a:pt x="10463424" y="5607093"/>
                  <a:pt x="10509871" y="5586690"/>
                </a:cubicBezTo>
                <a:cubicBezTo>
                  <a:pt x="10556318" y="5566286"/>
                  <a:pt x="10592480" y="5536345"/>
                  <a:pt x="10618358" y="5496865"/>
                </a:cubicBezTo>
                <a:cubicBezTo>
                  <a:pt x="10644235" y="5457385"/>
                  <a:pt x="10657174" y="5414256"/>
                  <a:pt x="10657174" y="5367478"/>
                </a:cubicBezTo>
                <a:cubicBezTo>
                  <a:pt x="10657174" y="5327666"/>
                  <a:pt x="10647470" y="5291670"/>
                  <a:pt x="10628062" y="5259489"/>
                </a:cubicBezTo>
                <a:cubicBezTo>
                  <a:pt x="10608654" y="5227308"/>
                  <a:pt x="10577633" y="5200352"/>
                  <a:pt x="10535002" y="5178622"/>
                </a:cubicBezTo>
                <a:cubicBezTo>
                  <a:pt x="10492371" y="5156891"/>
                  <a:pt x="10421788" y="5135409"/>
                  <a:pt x="10323255" y="5114177"/>
                </a:cubicBezTo>
                <a:cubicBezTo>
                  <a:pt x="10283443" y="5105883"/>
                  <a:pt x="10258230" y="5096925"/>
                  <a:pt x="10247613" y="5087304"/>
                </a:cubicBezTo>
                <a:cubicBezTo>
                  <a:pt x="10236665" y="5078015"/>
                  <a:pt x="10231191" y="5067564"/>
                  <a:pt x="10231191" y="5055952"/>
                </a:cubicBezTo>
                <a:cubicBezTo>
                  <a:pt x="10231191" y="5040028"/>
                  <a:pt x="10237826" y="5026509"/>
                  <a:pt x="10251096" y="5015394"/>
                </a:cubicBezTo>
                <a:cubicBezTo>
                  <a:pt x="10264366" y="5004280"/>
                  <a:pt x="10284107" y="4998723"/>
                  <a:pt x="10310316" y="4998723"/>
                </a:cubicBezTo>
                <a:cubicBezTo>
                  <a:pt x="10342165" y="4998723"/>
                  <a:pt x="10367130" y="5006188"/>
                  <a:pt x="10385211" y="5021117"/>
                </a:cubicBezTo>
                <a:cubicBezTo>
                  <a:pt x="10403293" y="5036047"/>
                  <a:pt x="10415153" y="5059934"/>
                  <a:pt x="10420793" y="5092778"/>
                </a:cubicBezTo>
                <a:lnTo>
                  <a:pt x="10633287" y="5080337"/>
                </a:lnTo>
                <a:cubicBezTo>
                  <a:pt x="10623998" y="5004695"/>
                  <a:pt x="10594886" y="4949539"/>
                  <a:pt x="10545950" y="4914870"/>
                </a:cubicBezTo>
                <a:cubicBezTo>
                  <a:pt x="10497015" y="4880201"/>
                  <a:pt x="10425936" y="4862867"/>
                  <a:pt x="10332710" y="4862867"/>
                </a:cubicBezTo>
                <a:close/>
                <a:moveTo>
                  <a:pt x="7173048" y="4862867"/>
                </a:moveTo>
                <a:cubicBezTo>
                  <a:pt x="7054609" y="4862867"/>
                  <a:pt x="6962212" y="4896043"/>
                  <a:pt x="6895860" y="4962395"/>
                </a:cubicBezTo>
                <a:cubicBezTo>
                  <a:pt x="6829507" y="5028748"/>
                  <a:pt x="6796331" y="5121475"/>
                  <a:pt x="6796331" y="5240578"/>
                </a:cubicBezTo>
                <a:cubicBezTo>
                  <a:pt x="6796331" y="5325841"/>
                  <a:pt x="6813086" y="5396839"/>
                  <a:pt x="6846593" y="5453570"/>
                </a:cubicBezTo>
                <a:cubicBezTo>
                  <a:pt x="6880101" y="5510301"/>
                  <a:pt x="6923811" y="5551772"/>
                  <a:pt x="6977723" y="5577981"/>
                </a:cubicBezTo>
                <a:cubicBezTo>
                  <a:pt x="7031634" y="5604190"/>
                  <a:pt x="7099729" y="5617295"/>
                  <a:pt x="7182005" y="5617295"/>
                </a:cubicBezTo>
                <a:cubicBezTo>
                  <a:pt x="7262955" y="5617295"/>
                  <a:pt x="7330552" y="5602117"/>
                  <a:pt x="7384795" y="5571760"/>
                </a:cubicBezTo>
                <a:cubicBezTo>
                  <a:pt x="7439039" y="5541404"/>
                  <a:pt x="7480509" y="5498939"/>
                  <a:pt x="7509206" y="5444364"/>
                </a:cubicBezTo>
                <a:cubicBezTo>
                  <a:pt x="7537904" y="5389788"/>
                  <a:pt x="7552253" y="5319869"/>
                  <a:pt x="7552253" y="5234607"/>
                </a:cubicBezTo>
                <a:cubicBezTo>
                  <a:pt x="7552253" y="5117163"/>
                  <a:pt x="7519408" y="5025845"/>
                  <a:pt x="7453719" y="4960654"/>
                </a:cubicBezTo>
                <a:cubicBezTo>
                  <a:pt x="7388030" y="4895462"/>
                  <a:pt x="7294473" y="4862867"/>
                  <a:pt x="7173048" y="4862867"/>
                </a:cubicBezTo>
                <a:close/>
                <a:moveTo>
                  <a:pt x="6376501" y="4862867"/>
                </a:moveTo>
                <a:cubicBezTo>
                  <a:pt x="6259057" y="4862867"/>
                  <a:pt x="6168237" y="4895276"/>
                  <a:pt x="6104041" y="4960094"/>
                </a:cubicBezTo>
                <a:cubicBezTo>
                  <a:pt x="6039845" y="5024912"/>
                  <a:pt x="6007747" y="5117660"/>
                  <a:pt x="6007747" y="5238339"/>
                </a:cubicBezTo>
                <a:cubicBezTo>
                  <a:pt x="6007747" y="5328853"/>
                  <a:pt x="6025994" y="5403120"/>
                  <a:pt x="6062488" y="5461139"/>
                </a:cubicBezTo>
                <a:cubicBezTo>
                  <a:pt x="6098981" y="5519159"/>
                  <a:pt x="6142360" y="5559690"/>
                  <a:pt x="6192622" y="5582732"/>
                </a:cubicBezTo>
                <a:cubicBezTo>
                  <a:pt x="6242884" y="5605774"/>
                  <a:pt x="6307661" y="5617295"/>
                  <a:pt x="6386952" y="5617295"/>
                </a:cubicBezTo>
                <a:cubicBezTo>
                  <a:pt x="6452309" y="5617295"/>
                  <a:pt x="6506137" y="5607840"/>
                  <a:pt x="6548437" y="5588929"/>
                </a:cubicBezTo>
                <a:cubicBezTo>
                  <a:pt x="6590737" y="5570019"/>
                  <a:pt x="6626153" y="5541985"/>
                  <a:pt x="6654684" y="5504827"/>
                </a:cubicBezTo>
                <a:cubicBezTo>
                  <a:pt x="6683216" y="5467670"/>
                  <a:pt x="6704117" y="5421389"/>
                  <a:pt x="6717387" y="5365985"/>
                </a:cubicBezTo>
                <a:lnTo>
                  <a:pt x="6519823" y="5306267"/>
                </a:lnTo>
                <a:cubicBezTo>
                  <a:pt x="6509870" y="5352383"/>
                  <a:pt x="6493862" y="5387549"/>
                  <a:pt x="6471800" y="5411768"/>
                </a:cubicBezTo>
                <a:cubicBezTo>
                  <a:pt x="6449738" y="5435987"/>
                  <a:pt x="6417142" y="5448096"/>
                  <a:pt x="6374013" y="5448096"/>
                </a:cubicBezTo>
                <a:cubicBezTo>
                  <a:pt x="6329557" y="5448096"/>
                  <a:pt x="6295053" y="5433101"/>
                  <a:pt x="6270503" y="5403114"/>
                </a:cubicBezTo>
                <a:cubicBezTo>
                  <a:pt x="6245953" y="5373126"/>
                  <a:pt x="6233677" y="5317703"/>
                  <a:pt x="6233677" y="5236846"/>
                </a:cubicBezTo>
                <a:cubicBezTo>
                  <a:pt x="6233677" y="5171572"/>
                  <a:pt x="6243962" y="5123692"/>
                  <a:pt x="6264531" y="5093206"/>
                </a:cubicBezTo>
                <a:cubicBezTo>
                  <a:pt x="6291736" y="5052114"/>
                  <a:pt x="6330884" y="5031568"/>
                  <a:pt x="6381975" y="5031568"/>
                </a:cubicBezTo>
                <a:cubicBezTo>
                  <a:pt x="6404535" y="5031568"/>
                  <a:pt x="6424938" y="5036213"/>
                  <a:pt x="6443185" y="5045502"/>
                </a:cubicBezTo>
                <a:cubicBezTo>
                  <a:pt x="6461433" y="5054791"/>
                  <a:pt x="6476860" y="5068062"/>
                  <a:pt x="6489466" y="5085313"/>
                </a:cubicBezTo>
                <a:cubicBezTo>
                  <a:pt x="6497097" y="5095598"/>
                  <a:pt x="6504396" y="5111854"/>
                  <a:pt x="6511363" y="5134083"/>
                </a:cubicBezTo>
                <a:lnTo>
                  <a:pt x="6710420" y="5089792"/>
                </a:lnTo>
                <a:cubicBezTo>
                  <a:pt x="6684875" y="5012823"/>
                  <a:pt x="6645810" y="4955760"/>
                  <a:pt x="6593225" y="4918603"/>
                </a:cubicBezTo>
                <a:cubicBezTo>
                  <a:pt x="6540641" y="4881445"/>
                  <a:pt x="6468400" y="4862867"/>
                  <a:pt x="6376501" y="4862867"/>
                </a:cubicBezTo>
                <a:close/>
                <a:moveTo>
                  <a:pt x="5265411" y="4862867"/>
                </a:moveTo>
                <a:cubicBezTo>
                  <a:pt x="5189437" y="4862867"/>
                  <a:pt x="5129637" y="4872405"/>
                  <a:pt x="5086010" y="4891481"/>
                </a:cubicBezTo>
                <a:cubicBezTo>
                  <a:pt x="5042383" y="4910558"/>
                  <a:pt x="5009705" y="4936767"/>
                  <a:pt x="4987974" y="4970109"/>
                </a:cubicBezTo>
                <a:cubicBezTo>
                  <a:pt x="4966244" y="5003451"/>
                  <a:pt x="4955379" y="5038867"/>
                  <a:pt x="4955379" y="5076356"/>
                </a:cubicBezTo>
                <a:cubicBezTo>
                  <a:pt x="4955379" y="5133419"/>
                  <a:pt x="4976611" y="5180363"/>
                  <a:pt x="5019078" y="5217189"/>
                </a:cubicBezTo>
                <a:cubicBezTo>
                  <a:pt x="5061211" y="5254015"/>
                  <a:pt x="5131710" y="5283541"/>
                  <a:pt x="5230576" y="5305770"/>
                </a:cubicBezTo>
                <a:cubicBezTo>
                  <a:pt x="5290956" y="5319040"/>
                  <a:pt x="5329441" y="5333140"/>
                  <a:pt x="5346029" y="5348069"/>
                </a:cubicBezTo>
                <a:cubicBezTo>
                  <a:pt x="5362618" y="5362999"/>
                  <a:pt x="5370912" y="5379919"/>
                  <a:pt x="5370912" y="5398829"/>
                </a:cubicBezTo>
                <a:cubicBezTo>
                  <a:pt x="5370912" y="5418735"/>
                  <a:pt x="5362203" y="5436236"/>
                  <a:pt x="5344785" y="5451331"/>
                </a:cubicBezTo>
                <a:cubicBezTo>
                  <a:pt x="5327368" y="5466426"/>
                  <a:pt x="5302568" y="5473973"/>
                  <a:pt x="5270387" y="5473973"/>
                </a:cubicBezTo>
                <a:cubicBezTo>
                  <a:pt x="5227258" y="5473973"/>
                  <a:pt x="5194081" y="5459210"/>
                  <a:pt x="5170859" y="5429683"/>
                </a:cubicBezTo>
                <a:cubicBezTo>
                  <a:pt x="5156592" y="5411436"/>
                  <a:pt x="5147137" y="5384895"/>
                  <a:pt x="5142493" y="5350060"/>
                </a:cubicBezTo>
                <a:lnTo>
                  <a:pt x="4928008" y="5363496"/>
                </a:lnTo>
                <a:cubicBezTo>
                  <a:pt x="4934312" y="5437148"/>
                  <a:pt x="4961350" y="5497860"/>
                  <a:pt x="5009124" y="5545634"/>
                </a:cubicBezTo>
                <a:cubicBezTo>
                  <a:pt x="5056898" y="5593408"/>
                  <a:pt x="5142825" y="5617295"/>
                  <a:pt x="5266904" y="5617295"/>
                </a:cubicBezTo>
                <a:cubicBezTo>
                  <a:pt x="5337569" y="5617295"/>
                  <a:pt x="5396125" y="5607093"/>
                  <a:pt x="5442572" y="5586690"/>
                </a:cubicBezTo>
                <a:cubicBezTo>
                  <a:pt x="5489019" y="5566286"/>
                  <a:pt x="5525181" y="5536345"/>
                  <a:pt x="5551059" y="5496865"/>
                </a:cubicBezTo>
                <a:cubicBezTo>
                  <a:pt x="5576936" y="5457385"/>
                  <a:pt x="5589875" y="5414256"/>
                  <a:pt x="5589875" y="5367478"/>
                </a:cubicBezTo>
                <a:cubicBezTo>
                  <a:pt x="5589875" y="5327666"/>
                  <a:pt x="5580171" y="5291670"/>
                  <a:pt x="5560763" y="5259489"/>
                </a:cubicBezTo>
                <a:cubicBezTo>
                  <a:pt x="5541354" y="5227308"/>
                  <a:pt x="5510335" y="5200352"/>
                  <a:pt x="5467703" y="5178622"/>
                </a:cubicBezTo>
                <a:cubicBezTo>
                  <a:pt x="5425071" y="5156891"/>
                  <a:pt x="5354489" y="5135409"/>
                  <a:pt x="5255956" y="5114177"/>
                </a:cubicBezTo>
                <a:cubicBezTo>
                  <a:pt x="5216144" y="5105883"/>
                  <a:pt x="5190930" y="5096925"/>
                  <a:pt x="5180314" y="5087304"/>
                </a:cubicBezTo>
                <a:cubicBezTo>
                  <a:pt x="5169366" y="5078015"/>
                  <a:pt x="5163891" y="5067564"/>
                  <a:pt x="5163891" y="5055952"/>
                </a:cubicBezTo>
                <a:cubicBezTo>
                  <a:pt x="5163891" y="5040028"/>
                  <a:pt x="5170527" y="5026509"/>
                  <a:pt x="5183797" y="5015394"/>
                </a:cubicBezTo>
                <a:cubicBezTo>
                  <a:pt x="5197068" y="5004280"/>
                  <a:pt x="5216807" y="4998723"/>
                  <a:pt x="5243017" y="4998723"/>
                </a:cubicBezTo>
                <a:cubicBezTo>
                  <a:pt x="5274867" y="4998723"/>
                  <a:pt x="5299831" y="5006188"/>
                  <a:pt x="5317912" y="5021117"/>
                </a:cubicBezTo>
                <a:cubicBezTo>
                  <a:pt x="5335993" y="5036047"/>
                  <a:pt x="5347854" y="5059934"/>
                  <a:pt x="5353494" y="5092778"/>
                </a:cubicBezTo>
                <a:lnTo>
                  <a:pt x="5565988" y="5080337"/>
                </a:lnTo>
                <a:cubicBezTo>
                  <a:pt x="5556699" y="5004695"/>
                  <a:pt x="5527586" y="4949539"/>
                  <a:pt x="5478652" y="4914870"/>
                </a:cubicBezTo>
                <a:cubicBezTo>
                  <a:pt x="5429716" y="4880201"/>
                  <a:pt x="5358636" y="4862867"/>
                  <a:pt x="5265411" y="4862867"/>
                </a:cubicBezTo>
                <a:close/>
                <a:moveTo>
                  <a:pt x="8177066" y="3821325"/>
                </a:moveTo>
                <a:lnTo>
                  <a:pt x="8233299" y="3821325"/>
                </a:lnTo>
                <a:cubicBezTo>
                  <a:pt x="8291689" y="3821325"/>
                  <a:pt x="8333492" y="3835591"/>
                  <a:pt x="8358706" y="3864123"/>
                </a:cubicBezTo>
                <a:cubicBezTo>
                  <a:pt x="8383919" y="3892654"/>
                  <a:pt x="8396526" y="3945570"/>
                  <a:pt x="8396526" y="4022871"/>
                </a:cubicBezTo>
                <a:cubicBezTo>
                  <a:pt x="8396526" y="4081261"/>
                  <a:pt x="8390886" y="4123478"/>
                  <a:pt x="8379607" y="4149522"/>
                </a:cubicBezTo>
                <a:cubicBezTo>
                  <a:pt x="8368327" y="4175565"/>
                  <a:pt x="8352734" y="4193812"/>
                  <a:pt x="8332828" y="4204262"/>
                </a:cubicBezTo>
                <a:cubicBezTo>
                  <a:pt x="8312922" y="4214713"/>
                  <a:pt x="8279414" y="4219938"/>
                  <a:pt x="8232304" y="4219938"/>
                </a:cubicBezTo>
                <a:lnTo>
                  <a:pt x="8177066" y="4219938"/>
                </a:lnTo>
                <a:close/>
                <a:moveTo>
                  <a:pt x="7054111" y="3803410"/>
                </a:moveTo>
                <a:lnTo>
                  <a:pt x="7153142" y="3803410"/>
                </a:lnTo>
                <a:cubicBezTo>
                  <a:pt x="7194281" y="3803410"/>
                  <a:pt x="7222315" y="3809714"/>
                  <a:pt x="7237244" y="3822321"/>
                </a:cubicBezTo>
                <a:cubicBezTo>
                  <a:pt x="7252173" y="3834928"/>
                  <a:pt x="7259638" y="3853009"/>
                  <a:pt x="7259638" y="3876564"/>
                </a:cubicBezTo>
                <a:cubicBezTo>
                  <a:pt x="7259638" y="3892488"/>
                  <a:pt x="7254910" y="3906588"/>
                  <a:pt x="7245455" y="3918864"/>
                </a:cubicBezTo>
                <a:cubicBezTo>
                  <a:pt x="7236000" y="3931139"/>
                  <a:pt x="7223808" y="3938769"/>
                  <a:pt x="7208878" y="3941755"/>
                </a:cubicBezTo>
                <a:cubicBezTo>
                  <a:pt x="7179352" y="3948390"/>
                  <a:pt x="7159446" y="3951708"/>
                  <a:pt x="7149161" y="3951708"/>
                </a:cubicBezTo>
                <a:lnTo>
                  <a:pt x="7054111" y="3951708"/>
                </a:lnTo>
                <a:close/>
                <a:moveTo>
                  <a:pt x="5530111" y="3803410"/>
                </a:moveTo>
                <a:lnTo>
                  <a:pt x="5629142" y="3803410"/>
                </a:lnTo>
                <a:cubicBezTo>
                  <a:pt x="5670280" y="3803410"/>
                  <a:pt x="5698315" y="3809714"/>
                  <a:pt x="5713244" y="3822321"/>
                </a:cubicBezTo>
                <a:cubicBezTo>
                  <a:pt x="5728174" y="3834928"/>
                  <a:pt x="5735638" y="3853009"/>
                  <a:pt x="5735638" y="3876564"/>
                </a:cubicBezTo>
                <a:cubicBezTo>
                  <a:pt x="5735638" y="3892488"/>
                  <a:pt x="5730910" y="3906588"/>
                  <a:pt x="5721455" y="3918864"/>
                </a:cubicBezTo>
                <a:cubicBezTo>
                  <a:pt x="5712000" y="3931139"/>
                  <a:pt x="5699808" y="3938769"/>
                  <a:pt x="5684878" y="3941755"/>
                </a:cubicBezTo>
                <a:cubicBezTo>
                  <a:pt x="5655351" y="3948390"/>
                  <a:pt x="5635446" y="3951708"/>
                  <a:pt x="5625161" y="3951708"/>
                </a:cubicBezTo>
                <a:lnTo>
                  <a:pt x="5530111" y="3951708"/>
                </a:lnTo>
                <a:close/>
                <a:moveTo>
                  <a:pt x="8738724" y="3656108"/>
                </a:moveTo>
                <a:lnTo>
                  <a:pt x="8738724" y="4385654"/>
                </a:lnTo>
                <a:lnTo>
                  <a:pt x="9353812" y="4385654"/>
                </a:lnTo>
                <a:lnTo>
                  <a:pt x="9353812" y="4220436"/>
                </a:lnTo>
                <a:lnTo>
                  <a:pt x="8964655" y="4220436"/>
                </a:lnTo>
                <a:lnTo>
                  <a:pt x="8964655" y="4076617"/>
                </a:lnTo>
                <a:lnTo>
                  <a:pt x="9315494" y="4076617"/>
                </a:lnTo>
                <a:lnTo>
                  <a:pt x="9315494" y="3927821"/>
                </a:lnTo>
                <a:lnTo>
                  <a:pt x="8964655" y="3927821"/>
                </a:lnTo>
                <a:lnTo>
                  <a:pt x="8964655" y="3811870"/>
                </a:lnTo>
                <a:lnTo>
                  <a:pt x="9342864" y="3811870"/>
                </a:lnTo>
                <a:lnTo>
                  <a:pt x="9342864" y="3656108"/>
                </a:lnTo>
                <a:close/>
                <a:moveTo>
                  <a:pt x="7951633" y="3656108"/>
                </a:moveTo>
                <a:lnTo>
                  <a:pt x="7951633" y="4385654"/>
                </a:lnTo>
                <a:lnTo>
                  <a:pt x="8286547" y="4385654"/>
                </a:lnTo>
                <a:cubicBezTo>
                  <a:pt x="8326690" y="4385654"/>
                  <a:pt x="8371478" y="4379018"/>
                  <a:pt x="8420911" y="4365748"/>
                </a:cubicBezTo>
                <a:cubicBezTo>
                  <a:pt x="8457073" y="4356127"/>
                  <a:pt x="8490913" y="4336801"/>
                  <a:pt x="8522430" y="4307772"/>
                </a:cubicBezTo>
                <a:cubicBezTo>
                  <a:pt x="8553948" y="4278743"/>
                  <a:pt x="8578581" y="4242747"/>
                  <a:pt x="8596331" y="4199784"/>
                </a:cubicBezTo>
                <a:cubicBezTo>
                  <a:pt x="8614079" y="4156820"/>
                  <a:pt x="8622954" y="4096357"/>
                  <a:pt x="8622954" y="4018392"/>
                </a:cubicBezTo>
                <a:cubicBezTo>
                  <a:pt x="8622954" y="3968628"/>
                  <a:pt x="8616983" y="3921517"/>
                  <a:pt x="8605039" y="3877061"/>
                </a:cubicBezTo>
                <a:cubicBezTo>
                  <a:pt x="8593096" y="3832605"/>
                  <a:pt x="8573853" y="3793623"/>
                  <a:pt x="8547313" y="3760115"/>
                </a:cubicBezTo>
                <a:cubicBezTo>
                  <a:pt x="8520771" y="3726607"/>
                  <a:pt x="8487180" y="3700896"/>
                  <a:pt x="8446540" y="3682980"/>
                </a:cubicBezTo>
                <a:cubicBezTo>
                  <a:pt x="8405899" y="3665065"/>
                  <a:pt x="8352568" y="3656108"/>
                  <a:pt x="8286547" y="3656108"/>
                </a:cubicBezTo>
                <a:close/>
                <a:moveTo>
                  <a:pt x="6827683" y="3656108"/>
                </a:moveTo>
                <a:lnTo>
                  <a:pt x="6827683" y="4385654"/>
                </a:lnTo>
                <a:lnTo>
                  <a:pt x="7054111" y="4385654"/>
                </a:lnTo>
                <a:lnTo>
                  <a:pt x="7054111" y="4089555"/>
                </a:lnTo>
                <a:lnTo>
                  <a:pt x="7074017" y="4089555"/>
                </a:lnTo>
                <a:cubicBezTo>
                  <a:pt x="7094586" y="4089555"/>
                  <a:pt x="7112999" y="4095195"/>
                  <a:pt x="7129255" y="4106475"/>
                </a:cubicBezTo>
                <a:cubicBezTo>
                  <a:pt x="7141199" y="4115101"/>
                  <a:pt x="7154801" y="4133846"/>
                  <a:pt x="7170062" y="4162709"/>
                </a:cubicBezTo>
                <a:lnTo>
                  <a:pt x="7290562" y="4385654"/>
                </a:lnTo>
                <a:lnTo>
                  <a:pt x="7545286" y="4385654"/>
                </a:lnTo>
                <a:lnTo>
                  <a:pt x="7436115" y="4174256"/>
                </a:lnTo>
                <a:cubicBezTo>
                  <a:pt x="7430812" y="4163629"/>
                  <a:pt x="7420286" y="4148520"/>
                  <a:pt x="7404538" y="4128927"/>
                </a:cubicBezTo>
                <a:cubicBezTo>
                  <a:pt x="7388789" y="4109335"/>
                  <a:pt x="7376771" y="4096551"/>
                  <a:pt x="7368482" y="4090574"/>
                </a:cubicBezTo>
                <a:cubicBezTo>
                  <a:pt x="7356212" y="4081611"/>
                  <a:pt x="7336651" y="4072646"/>
                  <a:pt x="7309799" y="4063678"/>
                </a:cubicBezTo>
                <a:cubicBezTo>
                  <a:pt x="7343328" y="4056047"/>
                  <a:pt x="7369718" y="4046426"/>
                  <a:pt x="7388971" y="4034815"/>
                </a:cubicBezTo>
                <a:cubicBezTo>
                  <a:pt x="7419177" y="4016567"/>
                  <a:pt x="7442911" y="3992764"/>
                  <a:pt x="7460173" y="3963403"/>
                </a:cubicBezTo>
                <a:cubicBezTo>
                  <a:pt x="7477435" y="3934042"/>
                  <a:pt x="7486066" y="3899123"/>
                  <a:pt x="7486066" y="3858649"/>
                </a:cubicBezTo>
                <a:cubicBezTo>
                  <a:pt x="7486066" y="3812202"/>
                  <a:pt x="7474786" y="3772805"/>
                  <a:pt x="7452226" y="3740458"/>
                </a:cubicBezTo>
                <a:cubicBezTo>
                  <a:pt x="7429667" y="3708112"/>
                  <a:pt x="7399974" y="3685966"/>
                  <a:pt x="7363148" y="3674023"/>
                </a:cubicBezTo>
                <a:cubicBezTo>
                  <a:pt x="7326322" y="3662080"/>
                  <a:pt x="7273074" y="3656108"/>
                  <a:pt x="7203404" y="3656108"/>
                </a:cubicBezTo>
                <a:close/>
                <a:moveTo>
                  <a:pt x="6090774" y="3656108"/>
                </a:moveTo>
                <a:lnTo>
                  <a:pt x="6090774" y="4385654"/>
                </a:lnTo>
                <a:lnTo>
                  <a:pt x="6705862" y="4385654"/>
                </a:lnTo>
                <a:lnTo>
                  <a:pt x="6705862" y="4220436"/>
                </a:lnTo>
                <a:lnTo>
                  <a:pt x="6316705" y="4220436"/>
                </a:lnTo>
                <a:lnTo>
                  <a:pt x="6316705" y="4076617"/>
                </a:lnTo>
                <a:lnTo>
                  <a:pt x="6667544" y="4076617"/>
                </a:lnTo>
                <a:lnTo>
                  <a:pt x="6667544" y="3927821"/>
                </a:lnTo>
                <a:lnTo>
                  <a:pt x="6316705" y="3927821"/>
                </a:lnTo>
                <a:lnTo>
                  <a:pt x="6316705" y="3811870"/>
                </a:lnTo>
                <a:lnTo>
                  <a:pt x="6694914" y="3811870"/>
                </a:lnTo>
                <a:lnTo>
                  <a:pt x="6694914" y="3656108"/>
                </a:lnTo>
                <a:close/>
                <a:moveTo>
                  <a:pt x="5303683" y="3656108"/>
                </a:moveTo>
                <a:lnTo>
                  <a:pt x="5303683" y="4385654"/>
                </a:lnTo>
                <a:lnTo>
                  <a:pt x="5530111" y="4385654"/>
                </a:lnTo>
                <a:lnTo>
                  <a:pt x="5530111" y="4089555"/>
                </a:lnTo>
                <a:lnTo>
                  <a:pt x="5550017" y="4089555"/>
                </a:lnTo>
                <a:cubicBezTo>
                  <a:pt x="5570586" y="4089555"/>
                  <a:pt x="5588999" y="4095195"/>
                  <a:pt x="5605255" y="4106475"/>
                </a:cubicBezTo>
                <a:cubicBezTo>
                  <a:pt x="5617199" y="4115101"/>
                  <a:pt x="5630801" y="4133846"/>
                  <a:pt x="5646062" y="4162709"/>
                </a:cubicBezTo>
                <a:lnTo>
                  <a:pt x="5766562" y="4385654"/>
                </a:lnTo>
                <a:lnTo>
                  <a:pt x="6021286" y="4385654"/>
                </a:lnTo>
                <a:lnTo>
                  <a:pt x="5912115" y="4174256"/>
                </a:lnTo>
                <a:cubicBezTo>
                  <a:pt x="5906812" y="4163629"/>
                  <a:pt x="5896286" y="4148520"/>
                  <a:pt x="5880538" y="4128927"/>
                </a:cubicBezTo>
                <a:cubicBezTo>
                  <a:pt x="5864789" y="4109335"/>
                  <a:pt x="5852771" y="4096551"/>
                  <a:pt x="5844482" y="4090574"/>
                </a:cubicBezTo>
                <a:cubicBezTo>
                  <a:pt x="5832212" y="4081611"/>
                  <a:pt x="5812651" y="4072646"/>
                  <a:pt x="5785799" y="4063678"/>
                </a:cubicBezTo>
                <a:cubicBezTo>
                  <a:pt x="5819328" y="4056047"/>
                  <a:pt x="5845718" y="4046426"/>
                  <a:pt x="5864971" y="4034815"/>
                </a:cubicBezTo>
                <a:cubicBezTo>
                  <a:pt x="5895176" y="4016567"/>
                  <a:pt x="5918910" y="3992764"/>
                  <a:pt x="5936173" y="3963403"/>
                </a:cubicBezTo>
                <a:cubicBezTo>
                  <a:pt x="5953435" y="3934042"/>
                  <a:pt x="5962066" y="3899123"/>
                  <a:pt x="5962066" y="3858649"/>
                </a:cubicBezTo>
                <a:cubicBezTo>
                  <a:pt x="5962066" y="3812202"/>
                  <a:pt x="5950786" y="3772805"/>
                  <a:pt x="5928227" y="3740458"/>
                </a:cubicBezTo>
                <a:cubicBezTo>
                  <a:pt x="5905666" y="3708112"/>
                  <a:pt x="5875974" y="3685966"/>
                  <a:pt x="5839148" y="3674023"/>
                </a:cubicBezTo>
                <a:cubicBezTo>
                  <a:pt x="5802323" y="3662080"/>
                  <a:pt x="5749074" y="3656108"/>
                  <a:pt x="5679404" y="3656108"/>
                </a:cubicBezTo>
                <a:close/>
                <a:moveTo>
                  <a:pt x="4566774" y="3656108"/>
                </a:moveTo>
                <a:lnTo>
                  <a:pt x="4566774" y="4385654"/>
                </a:lnTo>
                <a:lnTo>
                  <a:pt x="5181862" y="4385654"/>
                </a:lnTo>
                <a:lnTo>
                  <a:pt x="5181862" y="4220436"/>
                </a:lnTo>
                <a:lnTo>
                  <a:pt x="4792705" y="4220436"/>
                </a:lnTo>
                <a:lnTo>
                  <a:pt x="4792705" y="4076617"/>
                </a:lnTo>
                <a:lnTo>
                  <a:pt x="5143544" y="4076617"/>
                </a:lnTo>
                <a:lnTo>
                  <a:pt x="5143544" y="3927821"/>
                </a:lnTo>
                <a:lnTo>
                  <a:pt x="4792705" y="3927821"/>
                </a:lnTo>
                <a:lnTo>
                  <a:pt x="4792705" y="3811870"/>
                </a:lnTo>
                <a:lnTo>
                  <a:pt x="5170914" y="3811870"/>
                </a:lnTo>
                <a:lnTo>
                  <a:pt x="5170914" y="3656108"/>
                </a:lnTo>
                <a:close/>
                <a:moveTo>
                  <a:pt x="3721041" y="3656108"/>
                </a:moveTo>
                <a:lnTo>
                  <a:pt x="3721041" y="4385654"/>
                </a:lnTo>
                <a:lnTo>
                  <a:pt x="3933037" y="4385654"/>
                </a:lnTo>
                <a:lnTo>
                  <a:pt x="3933037" y="3985081"/>
                </a:lnTo>
                <a:lnTo>
                  <a:pt x="4206243" y="4385654"/>
                </a:lnTo>
                <a:lnTo>
                  <a:pt x="4418737" y="4385654"/>
                </a:lnTo>
                <a:lnTo>
                  <a:pt x="4418737" y="3656108"/>
                </a:lnTo>
                <a:lnTo>
                  <a:pt x="4206243" y="3656108"/>
                </a:lnTo>
                <a:lnTo>
                  <a:pt x="4206243" y="4059728"/>
                </a:lnTo>
                <a:lnTo>
                  <a:pt x="3931544" y="3656108"/>
                </a:lnTo>
                <a:close/>
                <a:moveTo>
                  <a:pt x="2985625" y="3656108"/>
                </a:moveTo>
                <a:lnTo>
                  <a:pt x="2985625" y="4385654"/>
                </a:lnTo>
                <a:lnTo>
                  <a:pt x="3600713" y="4385654"/>
                </a:lnTo>
                <a:lnTo>
                  <a:pt x="3600713" y="4220436"/>
                </a:lnTo>
                <a:lnTo>
                  <a:pt x="3211556" y="4220436"/>
                </a:lnTo>
                <a:lnTo>
                  <a:pt x="3211556" y="4076617"/>
                </a:lnTo>
                <a:lnTo>
                  <a:pt x="3562394" y="4076617"/>
                </a:lnTo>
                <a:lnTo>
                  <a:pt x="3562394" y="3927821"/>
                </a:lnTo>
                <a:lnTo>
                  <a:pt x="3211556" y="3927821"/>
                </a:lnTo>
                <a:lnTo>
                  <a:pt x="3211556" y="3811870"/>
                </a:lnTo>
                <a:lnTo>
                  <a:pt x="3589765" y="3811870"/>
                </a:lnTo>
                <a:lnTo>
                  <a:pt x="3589765" y="3656108"/>
                </a:lnTo>
                <a:close/>
                <a:moveTo>
                  <a:pt x="9770735" y="3643667"/>
                </a:moveTo>
                <a:cubicBezTo>
                  <a:pt x="9694762" y="3643667"/>
                  <a:pt x="9634961" y="3653205"/>
                  <a:pt x="9591335" y="3672281"/>
                </a:cubicBezTo>
                <a:cubicBezTo>
                  <a:pt x="9547708" y="3691357"/>
                  <a:pt x="9515029" y="3717567"/>
                  <a:pt x="9493299" y="3750909"/>
                </a:cubicBezTo>
                <a:cubicBezTo>
                  <a:pt x="9471568" y="3784251"/>
                  <a:pt x="9460703" y="3819666"/>
                  <a:pt x="9460703" y="3857156"/>
                </a:cubicBezTo>
                <a:cubicBezTo>
                  <a:pt x="9460703" y="3914219"/>
                  <a:pt x="9481936" y="3961163"/>
                  <a:pt x="9524402" y="3997989"/>
                </a:cubicBezTo>
                <a:cubicBezTo>
                  <a:pt x="9566535" y="4034815"/>
                  <a:pt x="9637035" y="4064341"/>
                  <a:pt x="9735900" y="4086570"/>
                </a:cubicBezTo>
                <a:cubicBezTo>
                  <a:pt x="9796281" y="4099840"/>
                  <a:pt x="9834766" y="4113940"/>
                  <a:pt x="9851353" y="4128869"/>
                </a:cubicBezTo>
                <a:cubicBezTo>
                  <a:pt x="9867942" y="4143799"/>
                  <a:pt x="9876236" y="4160719"/>
                  <a:pt x="9876236" y="4179629"/>
                </a:cubicBezTo>
                <a:cubicBezTo>
                  <a:pt x="9876236" y="4199535"/>
                  <a:pt x="9867527" y="4217035"/>
                  <a:pt x="9850109" y="4232130"/>
                </a:cubicBezTo>
                <a:cubicBezTo>
                  <a:pt x="9832692" y="4247226"/>
                  <a:pt x="9807893" y="4254773"/>
                  <a:pt x="9775711" y="4254773"/>
                </a:cubicBezTo>
                <a:cubicBezTo>
                  <a:pt x="9732583" y="4254773"/>
                  <a:pt x="9699406" y="4240010"/>
                  <a:pt x="9676183" y="4210483"/>
                </a:cubicBezTo>
                <a:cubicBezTo>
                  <a:pt x="9661917" y="4192236"/>
                  <a:pt x="9652462" y="4165695"/>
                  <a:pt x="9647818" y="4130860"/>
                </a:cubicBezTo>
                <a:lnTo>
                  <a:pt x="9433333" y="4144296"/>
                </a:lnTo>
                <a:cubicBezTo>
                  <a:pt x="9439636" y="4217948"/>
                  <a:pt x="9466675" y="4278660"/>
                  <a:pt x="9514449" y="4326434"/>
                </a:cubicBezTo>
                <a:cubicBezTo>
                  <a:pt x="9562223" y="4374208"/>
                  <a:pt x="9648149" y="4398095"/>
                  <a:pt x="9772228" y="4398095"/>
                </a:cubicBezTo>
                <a:cubicBezTo>
                  <a:pt x="9842893" y="4398095"/>
                  <a:pt x="9901450" y="4387893"/>
                  <a:pt x="9947896" y="4367490"/>
                </a:cubicBezTo>
                <a:cubicBezTo>
                  <a:pt x="9994343" y="4347086"/>
                  <a:pt x="10030505" y="4317144"/>
                  <a:pt x="10056383" y="4277665"/>
                </a:cubicBezTo>
                <a:cubicBezTo>
                  <a:pt x="10082260" y="4238185"/>
                  <a:pt x="10095199" y="4195056"/>
                  <a:pt x="10095199" y="4148277"/>
                </a:cubicBezTo>
                <a:cubicBezTo>
                  <a:pt x="10095199" y="4108466"/>
                  <a:pt x="10085495" y="4072470"/>
                  <a:pt x="10066087" y="4040289"/>
                </a:cubicBezTo>
                <a:cubicBezTo>
                  <a:pt x="10046679" y="4008108"/>
                  <a:pt x="10015660" y="3981152"/>
                  <a:pt x="9973027" y="3959422"/>
                </a:cubicBezTo>
                <a:cubicBezTo>
                  <a:pt x="9930396" y="3937691"/>
                  <a:pt x="9859813" y="3916209"/>
                  <a:pt x="9761280" y="3894977"/>
                </a:cubicBezTo>
                <a:cubicBezTo>
                  <a:pt x="9721469" y="3886682"/>
                  <a:pt x="9696255" y="3877725"/>
                  <a:pt x="9685638" y="3868104"/>
                </a:cubicBezTo>
                <a:cubicBezTo>
                  <a:pt x="9674690" y="3858815"/>
                  <a:pt x="9669216" y="3848364"/>
                  <a:pt x="9669216" y="3836752"/>
                </a:cubicBezTo>
                <a:cubicBezTo>
                  <a:pt x="9669216" y="3820828"/>
                  <a:pt x="9675851" y="3807308"/>
                  <a:pt x="9689122" y="3796194"/>
                </a:cubicBezTo>
                <a:cubicBezTo>
                  <a:pt x="9702392" y="3785080"/>
                  <a:pt x="9722132" y="3779523"/>
                  <a:pt x="9748342" y="3779523"/>
                </a:cubicBezTo>
                <a:cubicBezTo>
                  <a:pt x="9780190" y="3779523"/>
                  <a:pt x="9805156" y="3786988"/>
                  <a:pt x="9823236" y="3801917"/>
                </a:cubicBezTo>
                <a:cubicBezTo>
                  <a:pt x="9841318" y="3816847"/>
                  <a:pt x="9853179" y="3840733"/>
                  <a:pt x="9858818" y="3873578"/>
                </a:cubicBezTo>
                <a:lnTo>
                  <a:pt x="10071312" y="3861137"/>
                </a:lnTo>
                <a:cubicBezTo>
                  <a:pt x="10062023" y="3785495"/>
                  <a:pt x="10032911" y="3730339"/>
                  <a:pt x="9983975" y="3695670"/>
                </a:cubicBezTo>
                <a:cubicBezTo>
                  <a:pt x="9935041" y="3661002"/>
                  <a:pt x="9863961" y="3643667"/>
                  <a:pt x="9770735" y="3643667"/>
                </a:cubicBezTo>
                <a:close/>
                <a:moveTo>
                  <a:pt x="2503669" y="3643667"/>
                </a:moveTo>
                <a:cubicBezTo>
                  <a:pt x="2420064" y="3643667"/>
                  <a:pt x="2353546" y="3655444"/>
                  <a:pt x="2304113" y="3678999"/>
                </a:cubicBezTo>
                <a:cubicBezTo>
                  <a:pt x="2240747" y="3709522"/>
                  <a:pt x="2192641" y="3754226"/>
                  <a:pt x="2159796" y="3813114"/>
                </a:cubicBezTo>
                <a:cubicBezTo>
                  <a:pt x="2126952" y="3872002"/>
                  <a:pt x="2110529" y="3941258"/>
                  <a:pt x="2110529" y="4020881"/>
                </a:cubicBezTo>
                <a:cubicBezTo>
                  <a:pt x="2110529" y="4096522"/>
                  <a:pt x="2125542" y="4163538"/>
                  <a:pt x="2155567" y="4221929"/>
                </a:cubicBezTo>
                <a:cubicBezTo>
                  <a:pt x="2185591" y="4280319"/>
                  <a:pt x="2227891" y="4324277"/>
                  <a:pt x="2282466" y="4353804"/>
                </a:cubicBezTo>
                <a:cubicBezTo>
                  <a:pt x="2337041" y="4383331"/>
                  <a:pt x="2407623" y="4398095"/>
                  <a:pt x="2494213" y="4398095"/>
                </a:cubicBezTo>
                <a:cubicBezTo>
                  <a:pt x="2564547" y="4398095"/>
                  <a:pt x="2625343" y="4389884"/>
                  <a:pt x="2676599" y="4373461"/>
                </a:cubicBezTo>
                <a:cubicBezTo>
                  <a:pt x="2727858" y="4357039"/>
                  <a:pt x="2786828" y="4326102"/>
                  <a:pt x="2853513" y="4280651"/>
                </a:cubicBezTo>
                <a:lnTo>
                  <a:pt x="2853513" y="3969623"/>
                </a:lnTo>
                <a:lnTo>
                  <a:pt x="2505162" y="3969623"/>
                </a:lnTo>
                <a:lnTo>
                  <a:pt x="2505162" y="4121405"/>
                </a:lnTo>
                <a:lnTo>
                  <a:pt x="2655948" y="4121405"/>
                </a:lnTo>
                <a:lnTo>
                  <a:pt x="2655948" y="4190080"/>
                </a:lnTo>
                <a:cubicBezTo>
                  <a:pt x="2626421" y="4207663"/>
                  <a:pt x="2600211" y="4220104"/>
                  <a:pt x="2577320" y="4227403"/>
                </a:cubicBezTo>
                <a:cubicBezTo>
                  <a:pt x="2554429" y="4234702"/>
                  <a:pt x="2530375" y="4238351"/>
                  <a:pt x="2505162" y="4238351"/>
                </a:cubicBezTo>
                <a:cubicBezTo>
                  <a:pt x="2452080" y="4238351"/>
                  <a:pt x="2410692" y="4221431"/>
                  <a:pt x="2380999" y="4187591"/>
                </a:cubicBezTo>
                <a:cubicBezTo>
                  <a:pt x="2351306" y="4153752"/>
                  <a:pt x="2336460" y="4097352"/>
                  <a:pt x="2336460" y="4018392"/>
                </a:cubicBezTo>
                <a:cubicBezTo>
                  <a:pt x="2336460" y="3944077"/>
                  <a:pt x="2351141" y="3889751"/>
                  <a:pt x="2380502" y="3855414"/>
                </a:cubicBezTo>
                <a:cubicBezTo>
                  <a:pt x="2409862" y="3821077"/>
                  <a:pt x="2449259" y="3803908"/>
                  <a:pt x="2498692" y="3803908"/>
                </a:cubicBezTo>
                <a:cubicBezTo>
                  <a:pt x="2531868" y="3803908"/>
                  <a:pt x="2559156" y="3811206"/>
                  <a:pt x="2580555" y="3825804"/>
                </a:cubicBezTo>
                <a:cubicBezTo>
                  <a:pt x="2601954" y="3840402"/>
                  <a:pt x="2617132" y="3861469"/>
                  <a:pt x="2626089" y="3889005"/>
                </a:cubicBezTo>
                <a:lnTo>
                  <a:pt x="2843560" y="3850189"/>
                </a:lnTo>
                <a:cubicBezTo>
                  <a:pt x="2830289" y="3803078"/>
                  <a:pt x="2810466" y="3764179"/>
                  <a:pt x="2784091" y="3733491"/>
                </a:cubicBezTo>
                <a:cubicBezTo>
                  <a:pt x="2757716" y="3702803"/>
                  <a:pt x="2724539" y="3680160"/>
                  <a:pt x="2684562" y="3665563"/>
                </a:cubicBezTo>
                <a:cubicBezTo>
                  <a:pt x="2644585" y="3650965"/>
                  <a:pt x="2584287" y="3643667"/>
                  <a:pt x="2503669" y="3643667"/>
                </a:cubicBezTo>
                <a:close/>
                <a:moveTo>
                  <a:pt x="9593851" y="2016413"/>
                </a:moveTo>
                <a:lnTo>
                  <a:pt x="9674376" y="2278671"/>
                </a:lnTo>
                <a:lnTo>
                  <a:pt x="9514166" y="2278671"/>
                </a:lnTo>
                <a:close/>
                <a:moveTo>
                  <a:pt x="9473670" y="1827308"/>
                </a:moveTo>
                <a:lnTo>
                  <a:pt x="9199468" y="2556854"/>
                </a:lnTo>
                <a:lnTo>
                  <a:pt x="9429644" y="2556854"/>
                </a:lnTo>
                <a:lnTo>
                  <a:pt x="9465202" y="2436424"/>
                </a:lnTo>
                <a:lnTo>
                  <a:pt x="9721139" y="2436424"/>
                </a:lnTo>
                <a:lnTo>
                  <a:pt x="9757638" y="2556854"/>
                </a:lnTo>
                <a:lnTo>
                  <a:pt x="9993707" y="2556854"/>
                </a:lnTo>
                <a:lnTo>
                  <a:pt x="9719568" y="1827308"/>
                </a:lnTo>
                <a:close/>
                <a:moveTo>
                  <a:pt x="8425892" y="1827308"/>
                </a:moveTo>
                <a:lnTo>
                  <a:pt x="8425892" y="2556854"/>
                </a:lnTo>
                <a:lnTo>
                  <a:pt x="8651325" y="2556854"/>
                </a:lnTo>
                <a:lnTo>
                  <a:pt x="8651325" y="2261751"/>
                </a:lnTo>
                <a:lnTo>
                  <a:pt x="8897659" y="2261751"/>
                </a:lnTo>
                <a:lnTo>
                  <a:pt x="8897659" y="2556854"/>
                </a:lnTo>
                <a:lnTo>
                  <a:pt x="9124087" y="2556854"/>
                </a:lnTo>
                <a:lnTo>
                  <a:pt x="9124087" y="1827308"/>
                </a:lnTo>
                <a:lnTo>
                  <a:pt x="8897659" y="1827308"/>
                </a:lnTo>
                <a:lnTo>
                  <a:pt x="8897659" y="2082599"/>
                </a:lnTo>
                <a:lnTo>
                  <a:pt x="8651325" y="2082599"/>
                </a:lnTo>
                <a:lnTo>
                  <a:pt x="8651325" y="1827308"/>
                </a:lnTo>
                <a:close/>
                <a:moveTo>
                  <a:pt x="7578665" y="1827308"/>
                </a:moveTo>
                <a:lnTo>
                  <a:pt x="7578665" y="2556854"/>
                </a:lnTo>
                <a:lnTo>
                  <a:pt x="7790661" y="2556854"/>
                </a:lnTo>
                <a:lnTo>
                  <a:pt x="7790661" y="2156282"/>
                </a:lnTo>
                <a:lnTo>
                  <a:pt x="8063868" y="2556854"/>
                </a:lnTo>
                <a:lnTo>
                  <a:pt x="8276362" y="2556854"/>
                </a:lnTo>
                <a:lnTo>
                  <a:pt x="8276362" y="1827308"/>
                </a:lnTo>
                <a:lnTo>
                  <a:pt x="8063868" y="1827308"/>
                </a:lnTo>
                <a:lnTo>
                  <a:pt x="8063868" y="2230928"/>
                </a:lnTo>
                <a:lnTo>
                  <a:pt x="7789168" y="1827308"/>
                </a:lnTo>
                <a:close/>
                <a:moveTo>
                  <a:pt x="7186080" y="1827308"/>
                </a:moveTo>
                <a:lnTo>
                  <a:pt x="7186080" y="2556854"/>
                </a:lnTo>
                <a:lnTo>
                  <a:pt x="7412010" y="2556854"/>
                </a:lnTo>
                <a:lnTo>
                  <a:pt x="7412010" y="1827308"/>
                </a:lnTo>
                <a:close/>
                <a:moveTo>
                  <a:pt x="5376399" y="1827308"/>
                </a:moveTo>
                <a:lnTo>
                  <a:pt x="5376399" y="2556854"/>
                </a:lnTo>
                <a:lnTo>
                  <a:pt x="5991487" y="2556854"/>
                </a:lnTo>
                <a:lnTo>
                  <a:pt x="5991487" y="2391636"/>
                </a:lnTo>
                <a:lnTo>
                  <a:pt x="5602330" y="2391636"/>
                </a:lnTo>
                <a:lnTo>
                  <a:pt x="5602330" y="2247817"/>
                </a:lnTo>
                <a:lnTo>
                  <a:pt x="5953169" y="2247817"/>
                </a:lnTo>
                <a:lnTo>
                  <a:pt x="5953169" y="2099022"/>
                </a:lnTo>
                <a:lnTo>
                  <a:pt x="5602330" y="2099022"/>
                </a:lnTo>
                <a:lnTo>
                  <a:pt x="5602330" y="1983070"/>
                </a:lnTo>
                <a:lnTo>
                  <a:pt x="5980539" y="1983070"/>
                </a:lnTo>
                <a:lnTo>
                  <a:pt x="5980539" y="1827308"/>
                </a:lnTo>
                <a:close/>
                <a:moveTo>
                  <a:pt x="4592215" y="1827308"/>
                </a:moveTo>
                <a:lnTo>
                  <a:pt x="4592215" y="2007455"/>
                </a:lnTo>
                <a:lnTo>
                  <a:pt x="4822127" y="2007455"/>
                </a:lnTo>
                <a:lnTo>
                  <a:pt x="4822127" y="2556854"/>
                </a:lnTo>
                <a:lnTo>
                  <a:pt x="5047560" y="2556854"/>
                </a:lnTo>
                <a:lnTo>
                  <a:pt x="5047560" y="2007455"/>
                </a:lnTo>
                <a:lnTo>
                  <a:pt x="5277471" y="2007455"/>
                </a:lnTo>
                <a:lnTo>
                  <a:pt x="5277471" y="1827308"/>
                </a:lnTo>
                <a:close/>
                <a:moveTo>
                  <a:pt x="3797241" y="1827308"/>
                </a:moveTo>
                <a:lnTo>
                  <a:pt x="3797241" y="2556854"/>
                </a:lnTo>
                <a:lnTo>
                  <a:pt x="4009238" y="2556854"/>
                </a:lnTo>
                <a:lnTo>
                  <a:pt x="4009238" y="2156282"/>
                </a:lnTo>
                <a:lnTo>
                  <a:pt x="4282443" y="2556854"/>
                </a:lnTo>
                <a:lnTo>
                  <a:pt x="4494937" y="2556854"/>
                </a:lnTo>
                <a:lnTo>
                  <a:pt x="4494937" y="1827308"/>
                </a:lnTo>
                <a:lnTo>
                  <a:pt x="4282443" y="1827308"/>
                </a:lnTo>
                <a:lnTo>
                  <a:pt x="4282443" y="2230928"/>
                </a:lnTo>
                <a:lnTo>
                  <a:pt x="4007745" y="1827308"/>
                </a:lnTo>
                <a:close/>
                <a:moveTo>
                  <a:pt x="3061826" y="1827308"/>
                </a:moveTo>
                <a:lnTo>
                  <a:pt x="3061826" y="2556854"/>
                </a:lnTo>
                <a:lnTo>
                  <a:pt x="3676913" y="2556854"/>
                </a:lnTo>
                <a:lnTo>
                  <a:pt x="3676913" y="2391636"/>
                </a:lnTo>
                <a:lnTo>
                  <a:pt x="3287755" y="2391636"/>
                </a:lnTo>
                <a:lnTo>
                  <a:pt x="3287755" y="2247817"/>
                </a:lnTo>
                <a:lnTo>
                  <a:pt x="3638595" y="2247817"/>
                </a:lnTo>
                <a:lnTo>
                  <a:pt x="3638595" y="2099022"/>
                </a:lnTo>
                <a:lnTo>
                  <a:pt x="3287755" y="2099022"/>
                </a:lnTo>
                <a:lnTo>
                  <a:pt x="3287755" y="1983070"/>
                </a:lnTo>
                <a:lnTo>
                  <a:pt x="3665965" y="1983070"/>
                </a:lnTo>
                <a:lnTo>
                  <a:pt x="3665965" y="1827308"/>
                </a:lnTo>
                <a:close/>
                <a:moveTo>
                  <a:pt x="2200087" y="1827308"/>
                </a:moveTo>
                <a:lnTo>
                  <a:pt x="2475611" y="2556854"/>
                </a:lnTo>
                <a:lnTo>
                  <a:pt x="2719954" y="2556854"/>
                </a:lnTo>
                <a:lnTo>
                  <a:pt x="2990844" y="1827308"/>
                </a:lnTo>
                <a:lnTo>
                  <a:pt x="2762044" y="1827308"/>
                </a:lnTo>
                <a:lnTo>
                  <a:pt x="2599944" y="2352322"/>
                </a:lnTo>
                <a:lnTo>
                  <a:pt x="2435745" y="1827308"/>
                </a:lnTo>
                <a:close/>
                <a:moveTo>
                  <a:pt x="6408411" y="1814867"/>
                </a:moveTo>
                <a:cubicBezTo>
                  <a:pt x="6332437" y="1814867"/>
                  <a:pt x="6272637" y="1824405"/>
                  <a:pt x="6229010" y="1843481"/>
                </a:cubicBezTo>
                <a:cubicBezTo>
                  <a:pt x="6185383" y="1862558"/>
                  <a:pt x="6152705" y="1888767"/>
                  <a:pt x="6130974" y="1922109"/>
                </a:cubicBezTo>
                <a:cubicBezTo>
                  <a:pt x="6109244" y="1955451"/>
                  <a:pt x="6098379" y="1990867"/>
                  <a:pt x="6098379" y="2028356"/>
                </a:cubicBezTo>
                <a:cubicBezTo>
                  <a:pt x="6098379" y="2085419"/>
                  <a:pt x="6119612" y="2132364"/>
                  <a:pt x="6162077" y="2169189"/>
                </a:cubicBezTo>
                <a:cubicBezTo>
                  <a:pt x="6204211" y="2206015"/>
                  <a:pt x="6274710" y="2235542"/>
                  <a:pt x="6373576" y="2257770"/>
                </a:cubicBezTo>
                <a:cubicBezTo>
                  <a:pt x="6433956" y="2271040"/>
                  <a:pt x="6472441" y="2285140"/>
                  <a:pt x="6489029" y="2300070"/>
                </a:cubicBezTo>
                <a:cubicBezTo>
                  <a:pt x="6505617" y="2314999"/>
                  <a:pt x="6513911" y="2331919"/>
                  <a:pt x="6513911" y="2350829"/>
                </a:cubicBezTo>
                <a:cubicBezTo>
                  <a:pt x="6513911" y="2370735"/>
                  <a:pt x="6505203" y="2388236"/>
                  <a:pt x="6487785" y="2403331"/>
                </a:cubicBezTo>
                <a:cubicBezTo>
                  <a:pt x="6470368" y="2418426"/>
                  <a:pt x="6445568" y="2425974"/>
                  <a:pt x="6413387" y="2425974"/>
                </a:cubicBezTo>
                <a:cubicBezTo>
                  <a:pt x="6370258" y="2425974"/>
                  <a:pt x="6337082" y="2411210"/>
                  <a:pt x="6313858" y="2381683"/>
                </a:cubicBezTo>
                <a:cubicBezTo>
                  <a:pt x="6299592" y="2363436"/>
                  <a:pt x="6290137" y="2336896"/>
                  <a:pt x="6285493" y="2302060"/>
                </a:cubicBezTo>
                <a:lnTo>
                  <a:pt x="6071008" y="2315497"/>
                </a:lnTo>
                <a:cubicBezTo>
                  <a:pt x="6077312" y="2389148"/>
                  <a:pt x="6104350" y="2449860"/>
                  <a:pt x="6152124" y="2497634"/>
                </a:cubicBezTo>
                <a:cubicBezTo>
                  <a:pt x="6199898" y="2545408"/>
                  <a:pt x="6285825" y="2569295"/>
                  <a:pt x="6409904" y="2569295"/>
                </a:cubicBezTo>
                <a:cubicBezTo>
                  <a:pt x="6480569" y="2569295"/>
                  <a:pt x="6539126" y="2559093"/>
                  <a:pt x="6585572" y="2538690"/>
                </a:cubicBezTo>
                <a:cubicBezTo>
                  <a:pt x="6632019" y="2518287"/>
                  <a:pt x="6668181" y="2488345"/>
                  <a:pt x="6694059" y="2448865"/>
                </a:cubicBezTo>
                <a:cubicBezTo>
                  <a:pt x="6719936" y="2409386"/>
                  <a:pt x="6732875" y="2366256"/>
                  <a:pt x="6732875" y="2319478"/>
                </a:cubicBezTo>
                <a:cubicBezTo>
                  <a:pt x="6732875" y="2279666"/>
                  <a:pt x="6723171" y="2243670"/>
                  <a:pt x="6703763" y="2211489"/>
                </a:cubicBezTo>
                <a:cubicBezTo>
                  <a:pt x="6684354" y="2179308"/>
                  <a:pt x="6653335" y="2152352"/>
                  <a:pt x="6610703" y="2130622"/>
                </a:cubicBezTo>
                <a:cubicBezTo>
                  <a:pt x="6568071" y="2108891"/>
                  <a:pt x="6497489" y="2087410"/>
                  <a:pt x="6398956" y="2066177"/>
                </a:cubicBezTo>
                <a:cubicBezTo>
                  <a:pt x="6359144" y="2057883"/>
                  <a:pt x="6333930" y="2048925"/>
                  <a:pt x="6323314" y="2039304"/>
                </a:cubicBezTo>
                <a:cubicBezTo>
                  <a:pt x="6312366" y="2030015"/>
                  <a:pt x="6306891" y="2019564"/>
                  <a:pt x="6306891" y="2007953"/>
                </a:cubicBezTo>
                <a:cubicBezTo>
                  <a:pt x="6306891" y="1992028"/>
                  <a:pt x="6313527" y="1978509"/>
                  <a:pt x="6326797" y="1967395"/>
                </a:cubicBezTo>
                <a:cubicBezTo>
                  <a:pt x="6340068" y="1956280"/>
                  <a:pt x="6359807" y="1950724"/>
                  <a:pt x="6386017" y="1950724"/>
                </a:cubicBezTo>
                <a:cubicBezTo>
                  <a:pt x="6417866" y="1950724"/>
                  <a:pt x="6442831" y="1958188"/>
                  <a:pt x="6460912" y="1973118"/>
                </a:cubicBezTo>
                <a:cubicBezTo>
                  <a:pt x="6478993" y="1988047"/>
                  <a:pt x="6490854" y="2011934"/>
                  <a:pt x="6496494" y="2044778"/>
                </a:cubicBezTo>
                <a:lnTo>
                  <a:pt x="6708988" y="2032337"/>
                </a:lnTo>
                <a:cubicBezTo>
                  <a:pt x="6699698" y="1956695"/>
                  <a:pt x="6670586" y="1901540"/>
                  <a:pt x="6621651" y="1866871"/>
                </a:cubicBezTo>
                <a:cubicBezTo>
                  <a:pt x="6572717" y="1832201"/>
                  <a:pt x="6501636" y="1814867"/>
                  <a:pt x="6408411" y="1814867"/>
                </a:cubicBezTo>
                <a:close/>
                <a:moveTo>
                  <a:pt x="3926477" y="797212"/>
                </a:moveTo>
                <a:lnTo>
                  <a:pt x="4007002" y="1059471"/>
                </a:lnTo>
                <a:lnTo>
                  <a:pt x="3846792" y="1059471"/>
                </a:lnTo>
                <a:close/>
                <a:moveTo>
                  <a:pt x="2535828" y="797212"/>
                </a:moveTo>
                <a:lnTo>
                  <a:pt x="2616352" y="1059471"/>
                </a:lnTo>
                <a:lnTo>
                  <a:pt x="2456142" y="1059471"/>
                </a:lnTo>
                <a:close/>
                <a:moveTo>
                  <a:pt x="9624865" y="773326"/>
                </a:moveTo>
                <a:lnTo>
                  <a:pt x="9681099" y="773326"/>
                </a:lnTo>
                <a:cubicBezTo>
                  <a:pt x="9739489" y="773326"/>
                  <a:pt x="9781291" y="787591"/>
                  <a:pt x="9806505" y="816123"/>
                </a:cubicBezTo>
                <a:cubicBezTo>
                  <a:pt x="9831720" y="844654"/>
                  <a:pt x="9844326" y="897571"/>
                  <a:pt x="9844326" y="974871"/>
                </a:cubicBezTo>
                <a:cubicBezTo>
                  <a:pt x="9844326" y="1033262"/>
                  <a:pt x="9838687" y="1075479"/>
                  <a:pt x="9827406" y="1101522"/>
                </a:cubicBezTo>
                <a:cubicBezTo>
                  <a:pt x="9816126" y="1127565"/>
                  <a:pt x="9800533" y="1145812"/>
                  <a:pt x="9780627" y="1156263"/>
                </a:cubicBezTo>
                <a:cubicBezTo>
                  <a:pt x="9760722" y="1166713"/>
                  <a:pt x="9727214" y="1171938"/>
                  <a:pt x="9680104" y="1171938"/>
                </a:cubicBezTo>
                <a:lnTo>
                  <a:pt x="9624865" y="1171938"/>
                </a:lnTo>
                <a:close/>
                <a:moveTo>
                  <a:pt x="5400900" y="766359"/>
                </a:moveTo>
                <a:cubicBezTo>
                  <a:pt x="5448342" y="766359"/>
                  <a:pt x="5485914" y="782200"/>
                  <a:pt x="5513617" y="813884"/>
                </a:cubicBezTo>
                <a:cubicBezTo>
                  <a:pt x="5541319" y="845567"/>
                  <a:pt x="5555170" y="895746"/>
                  <a:pt x="5555170" y="964421"/>
                </a:cubicBezTo>
                <a:cubicBezTo>
                  <a:pt x="5555170" y="1046035"/>
                  <a:pt x="5541899" y="1102600"/>
                  <a:pt x="5515358" y="1134118"/>
                </a:cubicBezTo>
                <a:cubicBezTo>
                  <a:pt x="5488818" y="1165635"/>
                  <a:pt x="5451328" y="1181394"/>
                  <a:pt x="5402891" y="1181394"/>
                </a:cubicBezTo>
                <a:cubicBezTo>
                  <a:pt x="5355780" y="1181394"/>
                  <a:pt x="5318540" y="1165303"/>
                  <a:pt x="5291170" y="1133122"/>
                </a:cubicBezTo>
                <a:cubicBezTo>
                  <a:pt x="5263799" y="1100941"/>
                  <a:pt x="5250114" y="1048025"/>
                  <a:pt x="5250114" y="974374"/>
                </a:cubicBezTo>
                <a:cubicBezTo>
                  <a:pt x="5250114" y="900059"/>
                  <a:pt x="5263883" y="846811"/>
                  <a:pt x="5291419" y="814630"/>
                </a:cubicBezTo>
                <a:cubicBezTo>
                  <a:pt x="5318955" y="782449"/>
                  <a:pt x="5355448" y="766359"/>
                  <a:pt x="5400900" y="766359"/>
                </a:cubicBezTo>
                <a:close/>
                <a:moveTo>
                  <a:pt x="10186525" y="608108"/>
                </a:moveTo>
                <a:lnTo>
                  <a:pt x="10186525" y="1337654"/>
                </a:lnTo>
                <a:lnTo>
                  <a:pt x="10801613" y="1337654"/>
                </a:lnTo>
                <a:lnTo>
                  <a:pt x="10801613" y="1172436"/>
                </a:lnTo>
                <a:lnTo>
                  <a:pt x="10412455" y="1172436"/>
                </a:lnTo>
                <a:lnTo>
                  <a:pt x="10412455" y="1028617"/>
                </a:lnTo>
                <a:lnTo>
                  <a:pt x="10763294" y="1028617"/>
                </a:lnTo>
                <a:lnTo>
                  <a:pt x="10763294" y="879821"/>
                </a:lnTo>
                <a:lnTo>
                  <a:pt x="10412455" y="879821"/>
                </a:lnTo>
                <a:lnTo>
                  <a:pt x="10412455" y="763870"/>
                </a:lnTo>
                <a:lnTo>
                  <a:pt x="10790665" y="763870"/>
                </a:lnTo>
                <a:lnTo>
                  <a:pt x="10790665" y="608108"/>
                </a:lnTo>
                <a:close/>
                <a:moveTo>
                  <a:pt x="9399433" y="608108"/>
                </a:moveTo>
                <a:lnTo>
                  <a:pt x="9399433" y="1337654"/>
                </a:lnTo>
                <a:lnTo>
                  <a:pt x="9734347" y="1337654"/>
                </a:lnTo>
                <a:cubicBezTo>
                  <a:pt x="9774491" y="1337654"/>
                  <a:pt x="9819279" y="1331019"/>
                  <a:pt x="9868710" y="1317748"/>
                </a:cubicBezTo>
                <a:cubicBezTo>
                  <a:pt x="9904873" y="1308127"/>
                  <a:pt x="9938713" y="1288802"/>
                  <a:pt x="9970230" y="1259773"/>
                </a:cubicBezTo>
                <a:cubicBezTo>
                  <a:pt x="10001748" y="1230743"/>
                  <a:pt x="10026381" y="1194747"/>
                  <a:pt x="10044130" y="1151784"/>
                </a:cubicBezTo>
                <a:cubicBezTo>
                  <a:pt x="10061880" y="1108821"/>
                  <a:pt x="10070754" y="1048357"/>
                  <a:pt x="10070754" y="970393"/>
                </a:cubicBezTo>
                <a:cubicBezTo>
                  <a:pt x="10070754" y="920628"/>
                  <a:pt x="10064782" y="873518"/>
                  <a:pt x="10052839" y="829062"/>
                </a:cubicBezTo>
                <a:cubicBezTo>
                  <a:pt x="10040895" y="784605"/>
                  <a:pt x="10021653" y="745623"/>
                  <a:pt x="9995112" y="712115"/>
                </a:cubicBezTo>
                <a:cubicBezTo>
                  <a:pt x="9968572" y="678607"/>
                  <a:pt x="9934981" y="652896"/>
                  <a:pt x="9894339" y="634980"/>
                </a:cubicBezTo>
                <a:cubicBezTo>
                  <a:pt x="9853699" y="617065"/>
                  <a:pt x="9800368" y="608108"/>
                  <a:pt x="9734347" y="608108"/>
                </a:cubicBezTo>
                <a:close/>
                <a:moveTo>
                  <a:pt x="7595724" y="608108"/>
                </a:moveTo>
                <a:lnTo>
                  <a:pt x="7595724" y="1337654"/>
                </a:lnTo>
                <a:lnTo>
                  <a:pt x="8210812" y="1337654"/>
                </a:lnTo>
                <a:lnTo>
                  <a:pt x="8210812" y="1172436"/>
                </a:lnTo>
                <a:lnTo>
                  <a:pt x="7821655" y="1172436"/>
                </a:lnTo>
                <a:lnTo>
                  <a:pt x="7821655" y="1028617"/>
                </a:lnTo>
                <a:lnTo>
                  <a:pt x="8172494" y="1028617"/>
                </a:lnTo>
                <a:lnTo>
                  <a:pt x="8172494" y="879821"/>
                </a:lnTo>
                <a:lnTo>
                  <a:pt x="7821655" y="879821"/>
                </a:lnTo>
                <a:lnTo>
                  <a:pt x="7821655" y="763870"/>
                </a:lnTo>
                <a:lnTo>
                  <a:pt x="8199864" y="763870"/>
                </a:lnTo>
                <a:lnTo>
                  <a:pt x="8199864" y="608108"/>
                </a:lnTo>
                <a:close/>
                <a:moveTo>
                  <a:pt x="6748995" y="608108"/>
                </a:moveTo>
                <a:lnTo>
                  <a:pt x="6748995" y="1042761"/>
                </a:lnTo>
                <a:cubicBezTo>
                  <a:pt x="6748995" y="1078565"/>
                  <a:pt x="6755962" y="1119676"/>
                  <a:pt x="6769896" y="1166091"/>
                </a:cubicBezTo>
                <a:cubicBezTo>
                  <a:pt x="6778522" y="1194934"/>
                  <a:pt x="6794529" y="1222948"/>
                  <a:pt x="6817918" y="1250135"/>
                </a:cubicBezTo>
                <a:cubicBezTo>
                  <a:pt x="6841308" y="1277321"/>
                  <a:pt x="6867102" y="1298291"/>
                  <a:pt x="6895302" y="1313044"/>
                </a:cubicBezTo>
                <a:cubicBezTo>
                  <a:pt x="6923502" y="1327797"/>
                  <a:pt x="6958586" y="1337660"/>
                  <a:pt x="7000554" y="1342634"/>
                </a:cubicBezTo>
                <a:cubicBezTo>
                  <a:pt x="7042522" y="1347608"/>
                  <a:pt x="7081255" y="1350095"/>
                  <a:pt x="7116754" y="1350095"/>
                </a:cubicBezTo>
                <a:cubicBezTo>
                  <a:pt x="7178130" y="1350095"/>
                  <a:pt x="7230714" y="1341972"/>
                  <a:pt x="7274507" y="1325726"/>
                </a:cubicBezTo>
                <a:cubicBezTo>
                  <a:pt x="7306025" y="1314125"/>
                  <a:pt x="7336132" y="1293985"/>
                  <a:pt x="7364829" y="1265305"/>
                </a:cubicBezTo>
                <a:cubicBezTo>
                  <a:pt x="7393527" y="1236626"/>
                  <a:pt x="7414594" y="1203140"/>
                  <a:pt x="7428030" y="1164847"/>
                </a:cubicBezTo>
                <a:cubicBezTo>
                  <a:pt x="7441466" y="1126554"/>
                  <a:pt x="7448185" y="1085859"/>
                  <a:pt x="7448185" y="1042761"/>
                </a:cubicBezTo>
                <a:lnTo>
                  <a:pt x="7448185" y="608108"/>
                </a:lnTo>
                <a:lnTo>
                  <a:pt x="7223249" y="608108"/>
                </a:lnTo>
                <a:lnTo>
                  <a:pt x="7223249" y="1053110"/>
                </a:lnTo>
                <a:cubicBezTo>
                  <a:pt x="7223249" y="1093549"/>
                  <a:pt x="7212218" y="1124791"/>
                  <a:pt x="7190156" y="1146835"/>
                </a:cubicBezTo>
                <a:cubicBezTo>
                  <a:pt x="7168094" y="1168879"/>
                  <a:pt x="7137655" y="1179901"/>
                  <a:pt x="7098838" y="1179901"/>
                </a:cubicBezTo>
                <a:cubicBezTo>
                  <a:pt x="7059691" y="1179901"/>
                  <a:pt x="7029085" y="1168714"/>
                  <a:pt x="7007023" y="1146341"/>
                </a:cubicBezTo>
                <a:cubicBezTo>
                  <a:pt x="6984961" y="1123968"/>
                  <a:pt x="6973930" y="1092891"/>
                  <a:pt x="6973930" y="1053110"/>
                </a:cubicBezTo>
                <a:lnTo>
                  <a:pt x="6973930" y="608108"/>
                </a:lnTo>
                <a:close/>
                <a:moveTo>
                  <a:pt x="4395822" y="608108"/>
                </a:moveTo>
                <a:lnTo>
                  <a:pt x="4395822" y="1337654"/>
                </a:lnTo>
                <a:lnTo>
                  <a:pt x="4973090" y="1337654"/>
                </a:lnTo>
                <a:lnTo>
                  <a:pt x="4973090" y="1158004"/>
                </a:lnTo>
                <a:lnTo>
                  <a:pt x="4621255" y="1158004"/>
                </a:lnTo>
                <a:lnTo>
                  <a:pt x="4621255" y="608108"/>
                </a:lnTo>
                <a:close/>
                <a:moveTo>
                  <a:pt x="3806296" y="608108"/>
                </a:moveTo>
                <a:lnTo>
                  <a:pt x="3532094" y="1337654"/>
                </a:lnTo>
                <a:lnTo>
                  <a:pt x="3762270" y="1337654"/>
                </a:lnTo>
                <a:lnTo>
                  <a:pt x="3797829" y="1217224"/>
                </a:lnTo>
                <a:lnTo>
                  <a:pt x="4053765" y="1217224"/>
                </a:lnTo>
                <a:lnTo>
                  <a:pt x="4090264" y="1337654"/>
                </a:lnTo>
                <a:lnTo>
                  <a:pt x="4326333" y="1337654"/>
                </a:lnTo>
                <a:lnTo>
                  <a:pt x="4052195" y="608108"/>
                </a:lnTo>
                <a:close/>
                <a:moveTo>
                  <a:pt x="2887241" y="608108"/>
                </a:moveTo>
                <a:lnTo>
                  <a:pt x="2887241" y="788255"/>
                </a:lnTo>
                <a:lnTo>
                  <a:pt x="3117152" y="788255"/>
                </a:lnTo>
                <a:lnTo>
                  <a:pt x="3117152" y="1337654"/>
                </a:lnTo>
                <a:lnTo>
                  <a:pt x="3342585" y="1337654"/>
                </a:lnTo>
                <a:lnTo>
                  <a:pt x="3342585" y="788255"/>
                </a:lnTo>
                <a:lnTo>
                  <a:pt x="3572497" y="788255"/>
                </a:lnTo>
                <a:lnTo>
                  <a:pt x="3572497" y="608108"/>
                </a:lnTo>
                <a:close/>
                <a:moveTo>
                  <a:pt x="2415646" y="608108"/>
                </a:moveTo>
                <a:lnTo>
                  <a:pt x="2141445" y="1337654"/>
                </a:lnTo>
                <a:lnTo>
                  <a:pt x="2371621" y="1337654"/>
                </a:lnTo>
                <a:lnTo>
                  <a:pt x="2407179" y="1217224"/>
                </a:lnTo>
                <a:lnTo>
                  <a:pt x="2663116" y="1217224"/>
                </a:lnTo>
                <a:lnTo>
                  <a:pt x="2699615" y="1337654"/>
                </a:lnTo>
                <a:lnTo>
                  <a:pt x="2935684" y="1337654"/>
                </a:lnTo>
                <a:lnTo>
                  <a:pt x="2661545" y="608108"/>
                </a:lnTo>
                <a:close/>
                <a:moveTo>
                  <a:pt x="8627736" y="595667"/>
                </a:moveTo>
                <a:cubicBezTo>
                  <a:pt x="8551762" y="595667"/>
                  <a:pt x="8491962" y="605205"/>
                  <a:pt x="8448335" y="624281"/>
                </a:cubicBezTo>
                <a:cubicBezTo>
                  <a:pt x="8404708" y="643358"/>
                  <a:pt x="8372030" y="669567"/>
                  <a:pt x="8350299" y="702909"/>
                </a:cubicBezTo>
                <a:cubicBezTo>
                  <a:pt x="8328569" y="736251"/>
                  <a:pt x="8317704" y="771667"/>
                  <a:pt x="8317704" y="809156"/>
                </a:cubicBezTo>
                <a:cubicBezTo>
                  <a:pt x="8317704" y="866219"/>
                  <a:pt x="8338937" y="913164"/>
                  <a:pt x="8381402" y="949989"/>
                </a:cubicBezTo>
                <a:cubicBezTo>
                  <a:pt x="8423535" y="986815"/>
                  <a:pt x="8494035" y="1016342"/>
                  <a:pt x="8592900" y="1038570"/>
                </a:cubicBezTo>
                <a:cubicBezTo>
                  <a:pt x="8653281" y="1051840"/>
                  <a:pt x="8691766" y="1065940"/>
                  <a:pt x="8708354" y="1080870"/>
                </a:cubicBezTo>
                <a:cubicBezTo>
                  <a:pt x="8724942" y="1095799"/>
                  <a:pt x="8733236" y="1112719"/>
                  <a:pt x="8733236" y="1131629"/>
                </a:cubicBezTo>
                <a:cubicBezTo>
                  <a:pt x="8733236" y="1151535"/>
                  <a:pt x="8724527" y="1169035"/>
                  <a:pt x="8707110" y="1184131"/>
                </a:cubicBezTo>
                <a:cubicBezTo>
                  <a:pt x="8689692" y="1199226"/>
                  <a:pt x="8664893" y="1206774"/>
                  <a:pt x="8632712" y="1206774"/>
                </a:cubicBezTo>
                <a:cubicBezTo>
                  <a:pt x="8589583" y="1206774"/>
                  <a:pt x="8556407" y="1192010"/>
                  <a:pt x="8533183" y="1162483"/>
                </a:cubicBezTo>
                <a:cubicBezTo>
                  <a:pt x="8518917" y="1144236"/>
                  <a:pt x="8509462" y="1117695"/>
                  <a:pt x="8504818" y="1082860"/>
                </a:cubicBezTo>
                <a:lnTo>
                  <a:pt x="8290333" y="1096297"/>
                </a:lnTo>
                <a:cubicBezTo>
                  <a:pt x="8296636" y="1169948"/>
                  <a:pt x="8323675" y="1230661"/>
                  <a:pt x="8371449" y="1278434"/>
                </a:cubicBezTo>
                <a:cubicBezTo>
                  <a:pt x="8419223" y="1326208"/>
                  <a:pt x="8505149" y="1350095"/>
                  <a:pt x="8629229" y="1350095"/>
                </a:cubicBezTo>
                <a:cubicBezTo>
                  <a:pt x="8699894" y="1350095"/>
                  <a:pt x="8758450" y="1339893"/>
                  <a:pt x="8804897" y="1319490"/>
                </a:cubicBezTo>
                <a:cubicBezTo>
                  <a:pt x="8851343" y="1299087"/>
                  <a:pt x="8887506" y="1269145"/>
                  <a:pt x="8913383" y="1229665"/>
                </a:cubicBezTo>
                <a:cubicBezTo>
                  <a:pt x="8939261" y="1190185"/>
                  <a:pt x="8952199" y="1147056"/>
                  <a:pt x="8952199" y="1100278"/>
                </a:cubicBezTo>
                <a:cubicBezTo>
                  <a:pt x="8952199" y="1060466"/>
                  <a:pt x="8942495" y="1024470"/>
                  <a:pt x="8923087" y="992289"/>
                </a:cubicBezTo>
                <a:cubicBezTo>
                  <a:pt x="8903679" y="960108"/>
                  <a:pt x="8872660" y="933152"/>
                  <a:pt x="8830028" y="911422"/>
                </a:cubicBezTo>
                <a:cubicBezTo>
                  <a:pt x="8787396" y="889691"/>
                  <a:pt x="8716814" y="868210"/>
                  <a:pt x="8618280" y="846977"/>
                </a:cubicBezTo>
                <a:cubicBezTo>
                  <a:pt x="8578469" y="838683"/>
                  <a:pt x="8553255" y="829725"/>
                  <a:pt x="8542638" y="820104"/>
                </a:cubicBezTo>
                <a:cubicBezTo>
                  <a:pt x="8531690" y="810815"/>
                  <a:pt x="8526216" y="800364"/>
                  <a:pt x="8526216" y="788752"/>
                </a:cubicBezTo>
                <a:cubicBezTo>
                  <a:pt x="8526216" y="772828"/>
                  <a:pt x="8532851" y="759309"/>
                  <a:pt x="8546122" y="748195"/>
                </a:cubicBezTo>
                <a:cubicBezTo>
                  <a:pt x="8559392" y="737080"/>
                  <a:pt x="8579132" y="731523"/>
                  <a:pt x="8605342" y="731523"/>
                </a:cubicBezTo>
                <a:cubicBezTo>
                  <a:pt x="8637191" y="731523"/>
                  <a:pt x="8662156" y="738988"/>
                  <a:pt x="8680237" y="753917"/>
                </a:cubicBezTo>
                <a:cubicBezTo>
                  <a:pt x="8698318" y="768847"/>
                  <a:pt x="8710179" y="792734"/>
                  <a:pt x="8715819" y="825578"/>
                </a:cubicBezTo>
                <a:lnTo>
                  <a:pt x="8928313" y="813137"/>
                </a:lnTo>
                <a:cubicBezTo>
                  <a:pt x="8919023" y="737495"/>
                  <a:pt x="8889911" y="682340"/>
                  <a:pt x="8840976" y="647670"/>
                </a:cubicBezTo>
                <a:cubicBezTo>
                  <a:pt x="8792041" y="613001"/>
                  <a:pt x="8720961" y="595667"/>
                  <a:pt x="8627736" y="595667"/>
                </a:cubicBezTo>
                <a:close/>
                <a:moveTo>
                  <a:pt x="6266043" y="595667"/>
                </a:moveTo>
                <a:cubicBezTo>
                  <a:pt x="6182439" y="595667"/>
                  <a:pt x="6115920" y="607444"/>
                  <a:pt x="6066488" y="630999"/>
                </a:cubicBezTo>
                <a:cubicBezTo>
                  <a:pt x="6003121" y="661522"/>
                  <a:pt x="5955015" y="706226"/>
                  <a:pt x="5922171" y="765114"/>
                </a:cubicBezTo>
                <a:cubicBezTo>
                  <a:pt x="5889326" y="824002"/>
                  <a:pt x="5872904" y="893258"/>
                  <a:pt x="5872904" y="972881"/>
                </a:cubicBezTo>
                <a:cubicBezTo>
                  <a:pt x="5872904" y="1048523"/>
                  <a:pt x="5887916" y="1115539"/>
                  <a:pt x="5917941" y="1173929"/>
                </a:cubicBezTo>
                <a:cubicBezTo>
                  <a:pt x="5947965" y="1232319"/>
                  <a:pt x="5990265" y="1276278"/>
                  <a:pt x="6044840" y="1305805"/>
                </a:cubicBezTo>
                <a:cubicBezTo>
                  <a:pt x="6099415" y="1335332"/>
                  <a:pt x="6169997" y="1350095"/>
                  <a:pt x="6256588" y="1350095"/>
                </a:cubicBezTo>
                <a:cubicBezTo>
                  <a:pt x="6326921" y="1350095"/>
                  <a:pt x="6387717" y="1341884"/>
                  <a:pt x="6438974" y="1325462"/>
                </a:cubicBezTo>
                <a:cubicBezTo>
                  <a:pt x="6490231" y="1309039"/>
                  <a:pt x="6549202" y="1278103"/>
                  <a:pt x="6615887" y="1232651"/>
                </a:cubicBezTo>
                <a:lnTo>
                  <a:pt x="6615887" y="921624"/>
                </a:lnTo>
                <a:lnTo>
                  <a:pt x="6267536" y="921624"/>
                </a:lnTo>
                <a:lnTo>
                  <a:pt x="6267536" y="1073405"/>
                </a:lnTo>
                <a:lnTo>
                  <a:pt x="6418322" y="1073405"/>
                </a:lnTo>
                <a:lnTo>
                  <a:pt x="6418322" y="1142080"/>
                </a:lnTo>
                <a:cubicBezTo>
                  <a:pt x="6388795" y="1159663"/>
                  <a:pt x="6362586" y="1172105"/>
                  <a:pt x="6339694" y="1179403"/>
                </a:cubicBezTo>
                <a:cubicBezTo>
                  <a:pt x="6316802" y="1186702"/>
                  <a:pt x="6292750" y="1190351"/>
                  <a:pt x="6267536" y="1190351"/>
                </a:cubicBezTo>
                <a:cubicBezTo>
                  <a:pt x="6214453" y="1190351"/>
                  <a:pt x="6173066" y="1173432"/>
                  <a:pt x="6143374" y="1139592"/>
                </a:cubicBezTo>
                <a:cubicBezTo>
                  <a:pt x="6113681" y="1105752"/>
                  <a:pt x="6098834" y="1049352"/>
                  <a:pt x="6098834" y="970393"/>
                </a:cubicBezTo>
                <a:cubicBezTo>
                  <a:pt x="6098834" y="896078"/>
                  <a:pt x="6113515" y="841752"/>
                  <a:pt x="6142876" y="807414"/>
                </a:cubicBezTo>
                <a:cubicBezTo>
                  <a:pt x="6172237" y="773077"/>
                  <a:pt x="6211634" y="755908"/>
                  <a:pt x="6261066" y="755908"/>
                </a:cubicBezTo>
                <a:cubicBezTo>
                  <a:pt x="6294243" y="755908"/>
                  <a:pt x="6321530" y="763207"/>
                  <a:pt x="6342929" y="777804"/>
                </a:cubicBezTo>
                <a:cubicBezTo>
                  <a:pt x="6364327" y="792402"/>
                  <a:pt x="6379506" y="813469"/>
                  <a:pt x="6388463" y="841005"/>
                </a:cubicBezTo>
                <a:lnTo>
                  <a:pt x="6605934" y="802189"/>
                </a:lnTo>
                <a:cubicBezTo>
                  <a:pt x="6592663" y="755079"/>
                  <a:pt x="6572840" y="716179"/>
                  <a:pt x="6546465" y="685491"/>
                </a:cubicBezTo>
                <a:cubicBezTo>
                  <a:pt x="6520090" y="654803"/>
                  <a:pt x="6486914" y="632161"/>
                  <a:pt x="6446936" y="617563"/>
                </a:cubicBezTo>
                <a:cubicBezTo>
                  <a:pt x="6406959" y="602965"/>
                  <a:pt x="6346661" y="595667"/>
                  <a:pt x="6266043" y="595667"/>
                </a:cubicBezTo>
                <a:close/>
                <a:moveTo>
                  <a:pt x="5401398" y="595667"/>
                </a:moveTo>
                <a:cubicBezTo>
                  <a:pt x="5282959" y="595667"/>
                  <a:pt x="5190564" y="628843"/>
                  <a:pt x="5124210" y="695195"/>
                </a:cubicBezTo>
                <a:cubicBezTo>
                  <a:pt x="5057858" y="761548"/>
                  <a:pt x="5024681" y="854276"/>
                  <a:pt x="5024681" y="973378"/>
                </a:cubicBezTo>
                <a:cubicBezTo>
                  <a:pt x="5024681" y="1058641"/>
                  <a:pt x="5041436" y="1129639"/>
                  <a:pt x="5074943" y="1186370"/>
                </a:cubicBezTo>
                <a:cubicBezTo>
                  <a:pt x="5108452" y="1243102"/>
                  <a:pt x="5152161" y="1284572"/>
                  <a:pt x="5206073" y="1310781"/>
                </a:cubicBezTo>
                <a:cubicBezTo>
                  <a:pt x="5259984" y="1336990"/>
                  <a:pt x="5328079" y="1350095"/>
                  <a:pt x="5410356" y="1350095"/>
                </a:cubicBezTo>
                <a:cubicBezTo>
                  <a:pt x="5491306" y="1350095"/>
                  <a:pt x="5558902" y="1334917"/>
                  <a:pt x="5613145" y="1304561"/>
                </a:cubicBezTo>
                <a:cubicBezTo>
                  <a:pt x="5667389" y="1274204"/>
                  <a:pt x="5708859" y="1231739"/>
                  <a:pt x="5737556" y="1177164"/>
                </a:cubicBezTo>
                <a:cubicBezTo>
                  <a:pt x="5766254" y="1122589"/>
                  <a:pt x="5780603" y="1052670"/>
                  <a:pt x="5780603" y="967407"/>
                </a:cubicBezTo>
                <a:cubicBezTo>
                  <a:pt x="5780603" y="849963"/>
                  <a:pt x="5747758" y="758645"/>
                  <a:pt x="5682069" y="693454"/>
                </a:cubicBezTo>
                <a:cubicBezTo>
                  <a:pt x="5616380" y="628262"/>
                  <a:pt x="5522823" y="595667"/>
                  <a:pt x="5401398" y="595667"/>
                </a:cubicBezTo>
                <a:close/>
                <a:moveTo>
                  <a:pt x="1766402" y="595667"/>
                </a:moveTo>
                <a:cubicBezTo>
                  <a:pt x="1648958" y="595667"/>
                  <a:pt x="1558138" y="628076"/>
                  <a:pt x="1493942" y="692894"/>
                </a:cubicBezTo>
                <a:cubicBezTo>
                  <a:pt x="1429745" y="757712"/>
                  <a:pt x="1397647" y="850460"/>
                  <a:pt x="1397647" y="971139"/>
                </a:cubicBezTo>
                <a:cubicBezTo>
                  <a:pt x="1397647" y="1061653"/>
                  <a:pt x="1415895" y="1135920"/>
                  <a:pt x="1452389" y="1193940"/>
                </a:cubicBezTo>
                <a:cubicBezTo>
                  <a:pt x="1488882" y="1251959"/>
                  <a:pt x="1532260" y="1292490"/>
                  <a:pt x="1582522" y="1315532"/>
                </a:cubicBezTo>
                <a:cubicBezTo>
                  <a:pt x="1632784" y="1338574"/>
                  <a:pt x="1697561" y="1350095"/>
                  <a:pt x="1776852" y="1350095"/>
                </a:cubicBezTo>
                <a:cubicBezTo>
                  <a:pt x="1842210" y="1350095"/>
                  <a:pt x="1896038" y="1340640"/>
                  <a:pt x="1938338" y="1321729"/>
                </a:cubicBezTo>
                <a:cubicBezTo>
                  <a:pt x="1980638" y="1302819"/>
                  <a:pt x="2016053" y="1274785"/>
                  <a:pt x="2044585" y="1237627"/>
                </a:cubicBezTo>
                <a:cubicBezTo>
                  <a:pt x="2073116" y="1200470"/>
                  <a:pt x="2094018" y="1154189"/>
                  <a:pt x="2107288" y="1098785"/>
                </a:cubicBezTo>
                <a:lnTo>
                  <a:pt x="1909723" y="1039067"/>
                </a:lnTo>
                <a:cubicBezTo>
                  <a:pt x="1899771" y="1085183"/>
                  <a:pt x="1883763" y="1120349"/>
                  <a:pt x="1861701" y="1144568"/>
                </a:cubicBezTo>
                <a:cubicBezTo>
                  <a:pt x="1839639" y="1168787"/>
                  <a:pt x="1807043" y="1180896"/>
                  <a:pt x="1763914" y="1180896"/>
                </a:cubicBezTo>
                <a:cubicBezTo>
                  <a:pt x="1719457" y="1180896"/>
                  <a:pt x="1684954" y="1165902"/>
                  <a:pt x="1660404" y="1135914"/>
                </a:cubicBezTo>
                <a:cubicBezTo>
                  <a:pt x="1635853" y="1105926"/>
                  <a:pt x="1623578" y="1050503"/>
                  <a:pt x="1623578" y="969646"/>
                </a:cubicBezTo>
                <a:cubicBezTo>
                  <a:pt x="1623578" y="904372"/>
                  <a:pt x="1633863" y="856492"/>
                  <a:pt x="1654432" y="826006"/>
                </a:cubicBezTo>
                <a:cubicBezTo>
                  <a:pt x="1681636" y="784914"/>
                  <a:pt x="1720784" y="764368"/>
                  <a:pt x="1771876" y="764368"/>
                </a:cubicBezTo>
                <a:cubicBezTo>
                  <a:pt x="1794436" y="764368"/>
                  <a:pt x="1814839" y="769013"/>
                  <a:pt x="1833086" y="778302"/>
                </a:cubicBezTo>
                <a:cubicBezTo>
                  <a:pt x="1851333" y="787591"/>
                  <a:pt x="1866760" y="800862"/>
                  <a:pt x="1879367" y="818114"/>
                </a:cubicBezTo>
                <a:cubicBezTo>
                  <a:pt x="1886998" y="828398"/>
                  <a:pt x="1894296" y="844654"/>
                  <a:pt x="1901263" y="866883"/>
                </a:cubicBezTo>
                <a:lnTo>
                  <a:pt x="2100322" y="822592"/>
                </a:lnTo>
                <a:cubicBezTo>
                  <a:pt x="2074775" y="745623"/>
                  <a:pt x="2035711" y="688560"/>
                  <a:pt x="1983126" y="651403"/>
                </a:cubicBezTo>
                <a:cubicBezTo>
                  <a:pt x="1930542" y="614245"/>
                  <a:pt x="1858300" y="595667"/>
                  <a:pt x="1766402" y="595667"/>
                </a:cubicBezTo>
                <a:close/>
                <a:moveTo>
                  <a:pt x="0" y="0"/>
                </a:moveTo>
                <a:lnTo>
                  <a:pt x="12192000" y="0"/>
                </a:lnTo>
                <a:lnTo>
                  <a:pt x="12192000" y="7475906"/>
                </a:lnTo>
                <a:lnTo>
                  <a:pt x="0" y="7475906"/>
                </a:lnTo>
                <a:close/>
              </a:path>
            </a:pathLst>
          </a:cu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9600" u="none" cap="none" strike="noStrike">
              <a:solidFill>
                <a:schemeClr val="dk1"/>
              </a:solidFill>
              <a:latin typeface="Arial"/>
              <a:ea typeface="Arial"/>
              <a:cs typeface="Arial"/>
              <a:sym typeface="Arial"/>
            </a:endParaRPr>
          </a:p>
        </p:txBody>
      </p:sp>
      <p:sp>
        <p:nvSpPr>
          <p:cNvPr id="88" name="Google Shape;88;p1"/>
          <p:cNvSpPr txBox="1"/>
          <p:nvPr/>
        </p:nvSpPr>
        <p:spPr>
          <a:xfrm>
            <a:off x="228600" y="165861"/>
            <a:ext cx="598932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fr-FR" sz="1800" u="none" cap="none" strike="noStrike">
                <a:solidFill>
                  <a:schemeClr val="lt1"/>
                </a:solidFill>
                <a:latin typeface="Arial Black"/>
                <a:ea typeface="Arial Black"/>
                <a:cs typeface="Arial Black"/>
                <a:sym typeface="Arial Black"/>
              </a:rPr>
              <a:t>INSTITUT NATIONAL D’HISTOIRE DE L’ART </a:t>
            </a:r>
            <a:endParaRPr/>
          </a:p>
        </p:txBody>
      </p:sp>
      <p:sp>
        <p:nvSpPr>
          <p:cNvPr id="89" name="Google Shape;89;p1"/>
          <p:cNvSpPr txBox="1"/>
          <p:nvPr/>
        </p:nvSpPr>
        <p:spPr>
          <a:xfrm>
            <a:off x="5974080" y="211899"/>
            <a:ext cx="5989320" cy="369332"/>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fr-FR" sz="1800">
                <a:solidFill>
                  <a:schemeClr val="lt1"/>
                </a:solidFill>
                <a:latin typeface="Arial Black"/>
                <a:ea typeface="Arial Black"/>
                <a:cs typeface="Arial Black"/>
                <a:sym typeface="Arial Black"/>
              </a:rPr>
              <a:t>MAI 2024</a:t>
            </a:r>
            <a:endParaRPr/>
          </a:p>
        </p:txBody>
      </p:sp>
      <p:sp>
        <p:nvSpPr>
          <p:cNvPr id="90" name="Google Shape;90;p1"/>
          <p:cNvSpPr txBox="1"/>
          <p:nvPr/>
        </p:nvSpPr>
        <p:spPr>
          <a:xfrm>
            <a:off x="0" y="6309941"/>
            <a:ext cx="1219200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fr-FR" sz="1800">
                <a:solidFill>
                  <a:schemeClr val="lt1"/>
                </a:solidFill>
                <a:latin typeface="Arial Black"/>
                <a:ea typeface="Arial Black"/>
                <a:cs typeface="Arial Black"/>
                <a:sym typeface="Arial Black"/>
              </a:rPr>
              <a:t>JULIETTE BENGUIGUI – MONITRICE ETUDIANTE AU SID (2023-2024)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Objectifs et problématiques </a:t>
            </a:r>
            <a:endParaRPr/>
          </a:p>
        </p:txBody>
      </p:sp>
      <p:sp>
        <p:nvSpPr>
          <p:cNvPr id="96" name="Google Shape;96;p2"/>
          <p:cNvSpPr txBox="1"/>
          <p:nvPr>
            <p:ph idx="1" type="body"/>
          </p:nvPr>
        </p:nvSpPr>
        <p:spPr>
          <a:xfrm>
            <a:off x="838200" y="1602783"/>
            <a:ext cx="10515600" cy="4760309"/>
          </a:xfrm>
          <a:prstGeom prst="rect">
            <a:avLst/>
          </a:prstGeom>
          <a:noFill/>
          <a:ln>
            <a:noFill/>
          </a:ln>
        </p:spPr>
        <p:txBody>
          <a:bodyPr anchorCtr="0" anchor="t" bIns="45700" lIns="91425" spcFirstLastPara="1" rIns="91425" wrap="square" tIns="45700">
            <a:normAutofit fontScale="55000" lnSpcReduction="20000"/>
          </a:bodyPr>
          <a:lstStyle/>
          <a:p>
            <a:pPr indent="-228600" lvl="0" marL="228600" rtl="0" algn="l">
              <a:lnSpc>
                <a:spcPct val="145000"/>
              </a:lnSpc>
              <a:spcBef>
                <a:spcPts val="0"/>
              </a:spcBef>
              <a:spcAft>
                <a:spcPts val="0"/>
              </a:spcAft>
              <a:buClr>
                <a:schemeClr val="dk1"/>
              </a:buClr>
              <a:buSzPct val="100000"/>
              <a:buChar char="•"/>
            </a:pPr>
            <a:r>
              <a:rPr lang="fr-FR">
                <a:latin typeface="Avenir"/>
                <a:ea typeface="Avenir"/>
                <a:cs typeface="Avenir"/>
                <a:sym typeface="Avenir"/>
              </a:rPr>
              <a:t>Les catalogues de ventes ont souvent des titres longs et descriptifs, et encore plus quand il s’agit de recueils. Pour les afficher de manière plus lisible sur la page des résultats de recherche sur la bibliothèque numérique, ils sont raccourcis.</a:t>
            </a:r>
            <a:endParaRPr/>
          </a:p>
          <a:p>
            <a:pPr indent="-228600" lvl="0" marL="228600" rtl="0" algn="l">
              <a:lnSpc>
                <a:spcPct val="145000"/>
              </a:lnSpc>
              <a:spcBef>
                <a:spcPts val="1000"/>
              </a:spcBef>
              <a:spcAft>
                <a:spcPts val="0"/>
              </a:spcAft>
              <a:buClr>
                <a:srgbClr val="C00000"/>
              </a:buClr>
              <a:buSzPct val="100000"/>
              <a:buChar char="•"/>
            </a:pPr>
            <a:r>
              <a:rPr b="1" lang="fr-FR">
                <a:solidFill>
                  <a:srgbClr val="C00000"/>
                </a:solidFill>
                <a:latin typeface="Avenir"/>
                <a:ea typeface="Avenir"/>
                <a:cs typeface="Avenir"/>
                <a:sym typeface="Avenir"/>
              </a:rPr>
              <a:t>Méthode : </a:t>
            </a:r>
            <a:endParaRPr/>
          </a:p>
          <a:p>
            <a:pPr indent="-228600" lvl="1" marL="685800" rtl="0" algn="l">
              <a:lnSpc>
                <a:spcPct val="145000"/>
              </a:lnSpc>
              <a:spcBef>
                <a:spcPts val="500"/>
              </a:spcBef>
              <a:spcAft>
                <a:spcPts val="0"/>
              </a:spcAft>
              <a:buClr>
                <a:schemeClr val="dk1"/>
              </a:buClr>
              <a:buSzPct val="100000"/>
              <a:buChar char="•"/>
            </a:pPr>
            <a:r>
              <a:rPr lang="fr-FR">
                <a:latin typeface="Avenir"/>
                <a:ea typeface="Avenir"/>
                <a:cs typeface="Avenir"/>
                <a:sym typeface="Avenir"/>
              </a:rPr>
              <a:t>Agrégation des titres des recueils factices avec le séparateur « [suivi de] » </a:t>
            </a:r>
            <a:endParaRPr/>
          </a:p>
          <a:p>
            <a:pPr indent="-228600" lvl="1" marL="685800" rtl="0" algn="l">
              <a:lnSpc>
                <a:spcPct val="145000"/>
              </a:lnSpc>
              <a:spcBef>
                <a:spcPts val="500"/>
              </a:spcBef>
              <a:spcAft>
                <a:spcPts val="0"/>
              </a:spcAft>
              <a:buClr>
                <a:schemeClr val="dk1"/>
              </a:buClr>
              <a:buSzPct val="100000"/>
              <a:buChar char="•"/>
            </a:pPr>
            <a:r>
              <a:rPr lang="fr-FR">
                <a:latin typeface="Avenir"/>
                <a:ea typeface="Avenir"/>
                <a:cs typeface="Avenir"/>
                <a:sym typeface="Avenir"/>
              </a:rPr>
              <a:t>Titre raccourcis : généralement on garde le début du titre, pour avoir une idée représentative du contenu de la vente, le nom du collectionneur, d’artistes importants s’il y en a. La date est extraite et mise en forme selon la forme suivante : [vente du N° du jour, mois, année]. Les contenus supprimés sont placés entre crochets. Par exemple : </a:t>
            </a:r>
            <a:endParaRPr/>
          </a:p>
          <a:p>
            <a:pPr indent="-144780" lvl="1" marL="685800" rtl="0" algn="l">
              <a:lnSpc>
                <a:spcPct val="145000"/>
              </a:lnSpc>
              <a:spcBef>
                <a:spcPts val="500"/>
              </a:spcBef>
              <a:spcAft>
                <a:spcPts val="0"/>
              </a:spcAft>
              <a:buClr>
                <a:schemeClr val="dk1"/>
              </a:buClr>
              <a:buSzPct val="100000"/>
              <a:buNone/>
            </a:pPr>
            <a:r>
              <a:t/>
            </a:r>
            <a:endParaRPr>
              <a:latin typeface="Avenir"/>
              <a:ea typeface="Avenir"/>
              <a:cs typeface="Avenir"/>
              <a:sym typeface="Avenir"/>
            </a:endParaRPr>
          </a:p>
          <a:p>
            <a:pPr indent="0" lvl="1" marL="457200" rtl="0" algn="l">
              <a:lnSpc>
                <a:spcPct val="145000"/>
              </a:lnSpc>
              <a:spcBef>
                <a:spcPts val="500"/>
              </a:spcBef>
              <a:spcAft>
                <a:spcPts val="0"/>
              </a:spcAft>
              <a:buClr>
                <a:schemeClr val="dk1"/>
              </a:buClr>
              <a:buSzPct val="100000"/>
              <a:buNone/>
            </a:pPr>
            <a:r>
              <a:t/>
            </a:r>
            <a:endParaRPr>
              <a:latin typeface="Avenir"/>
              <a:ea typeface="Avenir"/>
              <a:cs typeface="Avenir"/>
              <a:sym typeface="Avenir"/>
            </a:endParaRPr>
          </a:p>
          <a:p>
            <a:pPr indent="-144780" lvl="1" marL="685800" rtl="0" algn="l">
              <a:lnSpc>
                <a:spcPct val="145000"/>
              </a:lnSpc>
              <a:spcBef>
                <a:spcPts val="500"/>
              </a:spcBef>
              <a:spcAft>
                <a:spcPts val="0"/>
              </a:spcAft>
              <a:buClr>
                <a:schemeClr val="dk1"/>
              </a:buClr>
              <a:buSzPct val="100000"/>
              <a:buNone/>
            </a:pPr>
            <a:r>
              <a:t/>
            </a:r>
            <a:endParaRPr>
              <a:latin typeface="Avenir"/>
              <a:ea typeface="Avenir"/>
              <a:cs typeface="Avenir"/>
              <a:sym typeface="Avenir"/>
            </a:endParaRPr>
          </a:p>
          <a:p>
            <a:pPr indent="0" lvl="1" marL="457200" rtl="0" algn="l">
              <a:lnSpc>
                <a:spcPct val="145000"/>
              </a:lnSpc>
              <a:spcBef>
                <a:spcPts val="500"/>
              </a:spcBef>
              <a:spcAft>
                <a:spcPts val="0"/>
              </a:spcAft>
              <a:buClr>
                <a:schemeClr val="dk1"/>
              </a:buClr>
              <a:buSzPct val="100000"/>
              <a:buNone/>
            </a:pPr>
            <a:r>
              <a:t/>
            </a:r>
            <a:endParaRPr>
              <a:latin typeface="Avenir"/>
              <a:ea typeface="Avenir"/>
              <a:cs typeface="Avenir"/>
              <a:sym typeface="Avenir"/>
            </a:endParaRPr>
          </a:p>
          <a:p>
            <a:pPr indent="0" lvl="1" marL="457200" rtl="0" algn="l">
              <a:lnSpc>
                <a:spcPct val="145000"/>
              </a:lnSpc>
              <a:spcBef>
                <a:spcPts val="500"/>
              </a:spcBef>
              <a:spcAft>
                <a:spcPts val="0"/>
              </a:spcAft>
              <a:buClr>
                <a:schemeClr val="dk1"/>
              </a:buClr>
              <a:buSzPct val="100000"/>
              <a:buNone/>
            </a:pPr>
            <a:r>
              <a:t/>
            </a:r>
            <a:endParaRPr>
              <a:latin typeface="Avenir"/>
              <a:ea typeface="Avenir"/>
              <a:cs typeface="Avenir"/>
              <a:sym typeface="Avenir"/>
            </a:endParaRPr>
          </a:p>
          <a:p>
            <a:pPr indent="-228600"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Idée : expérimenter une automatisation à la fois du processus d’agrégation et de titres résumés, et leur mise à disposition sur une interface graphique. </a:t>
            </a:r>
            <a:endParaRPr/>
          </a:p>
        </p:txBody>
      </p:sp>
      <p:graphicFrame>
        <p:nvGraphicFramePr>
          <p:cNvPr id="97" name="Google Shape;97;p2"/>
          <p:cNvGraphicFramePr/>
          <p:nvPr/>
        </p:nvGraphicFramePr>
        <p:xfrm>
          <a:off x="838200" y="4370668"/>
          <a:ext cx="3000000" cy="3000000"/>
        </p:xfrm>
        <a:graphic>
          <a:graphicData uri="http://schemas.openxmlformats.org/drawingml/2006/table">
            <a:tbl>
              <a:tblPr bandRow="1" firstRow="1">
                <a:noFill/>
                <a:tableStyleId>{76DC7257-BECD-43CB-AEFE-95811A5B29E2}</a:tableStyleId>
              </a:tblPr>
              <a:tblGrid>
                <a:gridCol w="7623800"/>
                <a:gridCol w="2891800"/>
              </a:tblGrid>
              <a:tr h="370850">
                <a:tc>
                  <a:txBody>
                    <a:bodyPr/>
                    <a:lstStyle/>
                    <a:p>
                      <a:pPr indent="0" lvl="0" marL="0" marR="0" rtl="0" algn="l">
                        <a:spcBef>
                          <a:spcPts val="0"/>
                        </a:spcBef>
                        <a:spcAft>
                          <a:spcPts val="0"/>
                        </a:spcAft>
                        <a:buNone/>
                      </a:pPr>
                      <a:r>
                        <a:rPr lang="fr-FR" sz="1100" u="none" cap="none" strike="noStrike">
                          <a:latin typeface="Avenir"/>
                          <a:ea typeface="Avenir"/>
                          <a:cs typeface="Avenir"/>
                          <a:sym typeface="Avenir"/>
                        </a:rPr>
                        <a:t>Catalogue des vases, colonnes, tables de marbres rares, figures de bronze, porcelaines de choix, laques, meubles précieux, pendules, lustres, bras &amp; lanternes de bronze doré d'or mat : bijoux &amp; autres effets importants qui composent le cabinet de feu M. le duc d'Aumont. Par P. F. Julliot fils, &amp; A. J. Paillet. La vente se fera le 12 décembre 1782, à quatre heures précises de relevée, &amp; jours suivants, en son hôtel, place Louis XV...</a:t>
                      </a:r>
                      <a:endParaRPr/>
                    </a:p>
                  </a:txBody>
                  <a:tcPr marT="45725" marB="45725" marR="91450" marL="91450">
                    <a:solidFill>
                      <a:srgbClr val="C00000"/>
                    </a:solidFill>
                  </a:tcPr>
                </a:tc>
                <a:tc>
                  <a:txBody>
                    <a:bodyPr/>
                    <a:lstStyle/>
                    <a:p>
                      <a:pPr indent="0" lvl="0" marL="0" marR="0" rtl="0" algn="l">
                        <a:spcBef>
                          <a:spcPts val="0"/>
                        </a:spcBef>
                        <a:spcAft>
                          <a:spcPts val="0"/>
                        </a:spcAft>
                        <a:buNone/>
                      </a:pPr>
                      <a:r>
                        <a:rPr lang="fr-FR" sz="1100">
                          <a:latin typeface="Avenir"/>
                          <a:ea typeface="Avenir"/>
                          <a:cs typeface="Avenir"/>
                          <a:sym typeface="Avenir"/>
                        </a:rPr>
                        <a:t>Catalogue des effets précieux qui composent le cabinet de feu M. le duc d'Aumont [...] : [vente du 12 au 21 décembre 1782]</a:t>
                      </a:r>
                      <a:endParaRPr/>
                    </a:p>
                  </a:txBody>
                  <a:tcPr marT="45725" marB="45725" marR="91450" marL="91450">
                    <a:solidFill>
                      <a:srgbClr val="C00000"/>
                    </a:solidFill>
                  </a:tcPr>
                </a:tc>
              </a:tr>
            </a:tbl>
          </a:graphicData>
        </a:graphic>
      </p:graphicFrame>
      <p:pic>
        <p:nvPicPr>
          <p:cNvPr id="98" name="Google Shape;98;p2"/>
          <p:cNvPicPr preferRelativeResize="0"/>
          <p:nvPr/>
        </p:nvPicPr>
        <p:blipFill rotWithShape="1">
          <a:blip r:embed="rId3">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Agrégation automatique des titres – ½ - Introduction</a:t>
            </a:r>
            <a:endParaRPr/>
          </a:p>
        </p:txBody>
      </p:sp>
      <p:sp>
        <p:nvSpPr>
          <p:cNvPr id="104" name="Google Shape;104;p3"/>
          <p:cNvSpPr txBox="1"/>
          <p:nvPr>
            <p:ph idx="1" type="body"/>
          </p:nvPr>
        </p:nvSpPr>
        <p:spPr>
          <a:xfrm>
            <a:off x="838200" y="1556872"/>
            <a:ext cx="6391275" cy="4829699"/>
          </a:xfrm>
          <a:prstGeom prst="rect">
            <a:avLst/>
          </a:prstGeom>
          <a:noFill/>
          <a:ln>
            <a:noFill/>
          </a:ln>
        </p:spPr>
        <p:txBody>
          <a:bodyPr anchorCtr="0" anchor="t" bIns="45700" lIns="91425" spcFirstLastPara="1" rIns="91425" wrap="square" tIns="45700">
            <a:normAutofit fontScale="77500" lnSpcReduction="20000"/>
          </a:bodyPr>
          <a:lstStyle/>
          <a:p>
            <a:pPr indent="-228600" lvl="0" marL="228600" rtl="0" algn="l">
              <a:lnSpc>
                <a:spcPct val="135000"/>
              </a:lnSpc>
              <a:spcBef>
                <a:spcPts val="0"/>
              </a:spcBef>
              <a:spcAft>
                <a:spcPts val="0"/>
              </a:spcAft>
              <a:buClr>
                <a:schemeClr val="dk1"/>
              </a:buClr>
              <a:buSzPct val="100000"/>
              <a:buChar char="•"/>
            </a:pPr>
            <a:r>
              <a:rPr lang="fr-FR">
                <a:latin typeface="Avenir"/>
                <a:ea typeface="Avenir"/>
                <a:cs typeface="Avenir"/>
                <a:sym typeface="Avenir"/>
              </a:rPr>
              <a:t>Objectif : sur une interface web, pouvoir entrer les différents titres dans des cases et obtenir un seul bloc avec tous les titres séparés par « [suivi de] »</a:t>
            </a:r>
            <a:endParaRPr/>
          </a:p>
          <a:p>
            <a:pPr indent="-228600" lvl="0" marL="228600" rtl="0" algn="l">
              <a:lnSpc>
                <a:spcPct val="135000"/>
              </a:lnSpc>
              <a:spcBef>
                <a:spcPts val="1000"/>
              </a:spcBef>
              <a:spcAft>
                <a:spcPts val="0"/>
              </a:spcAft>
              <a:buClr>
                <a:srgbClr val="C00000"/>
              </a:buClr>
              <a:buSzPct val="100000"/>
              <a:buChar char="•"/>
            </a:pPr>
            <a:r>
              <a:rPr b="1" lang="fr-FR">
                <a:solidFill>
                  <a:srgbClr val="C00000"/>
                </a:solidFill>
                <a:latin typeface="Avenir"/>
                <a:ea typeface="Avenir"/>
                <a:cs typeface="Avenir"/>
                <a:sym typeface="Avenir"/>
              </a:rPr>
              <a:t>Moyens : </a:t>
            </a:r>
            <a:endParaRPr/>
          </a:p>
          <a:p>
            <a:pPr indent="-228600" lvl="1" marL="685800" rtl="0" algn="l">
              <a:lnSpc>
                <a:spcPct val="135000"/>
              </a:lnSpc>
              <a:spcBef>
                <a:spcPts val="500"/>
              </a:spcBef>
              <a:spcAft>
                <a:spcPts val="0"/>
              </a:spcAft>
              <a:buClr>
                <a:schemeClr val="dk1"/>
              </a:buClr>
              <a:buSzPct val="100000"/>
              <a:buChar char="•"/>
            </a:pPr>
            <a:r>
              <a:rPr lang="fr-FR">
                <a:latin typeface="Avenir"/>
                <a:ea typeface="Avenir"/>
                <a:cs typeface="Avenir"/>
                <a:sym typeface="Avenir"/>
              </a:rPr>
              <a:t>Python pour effectuer l’opération d’agrégation. Concrètement, ici, c’est ce langage de programmation qui, une fois les titres soumis séparément, les récupère et les agrège en les séparant par le « [suivi de] »</a:t>
            </a:r>
            <a:endParaRPr/>
          </a:p>
          <a:p>
            <a:pPr indent="-228600" lvl="1" marL="685800" rtl="0" algn="l">
              <a:lnSpc>
                <a:spcPct val="135000"/>
              </a:lnSpc>
              <a:spcBef>
                <a:spcPts val="500"/>
              </a:spcBef>
              <a:spcAft>
                <a:spcPts val="0"/>
              </a:spcAft>
              <a:buClr>
                <a:schemeClr val="dk1"/>
              </a:buClr>
              <a:buSzPct val="100000"/>
              <a:buChar char="•"/>
            </a:pPr>
            <a:r>
              <a:rPr lang="fr-FR">
                <a:latin typeface="Avenir"/>
                <a:ea typeface="Avenir"/>
                <a:cs typeface="Avenir"/>
                <a:sym typeface="Avenir"/>
              </a:rPr>
              <a:t>HTML pour l’affichage web</a:t>
            </a:r>
            <a:endParaRPr/>
          </a:p>
          <a:p>
            <a:pPr indent="-228600" lvl="1" marL="685800" rtl="0" algn="l">
              <a:lnSpc>
                <a:spcPct val="135000"/>
              </a:lnSpc>
              <a:spcBef>
                <a:spcPts val="500"/>
              </a:spcBef>
              <a:spcAft>
                <a:spcPts val="0"/>
              </a:spcAft>
              <a:buClr>
                <a:schemeClr val="dk1"/>
              </a:buClr>
              <a:buSzPct val="100000"/>
              <a:buChar char="•"/>
            </a:pPr>
            <a:r>
              <a:rPr lang="fr-FR">
                <a:latin typeface="Avenir"/>
                <a:ea typeface="Avenir"/>
                <a:cs typeface="Avenir"/>
                <a:sym typeface="Avenir"/>
              </a:rPr>
              <a:t>CSS pour « habiller » les pages web </a:t>
            </a:r>
            <a:endParaRPr/>
          </a:p>
        </p:txBody>
      </p:sp>
      <p:pic>
        <p:nvPicPr>
          <p:cNvPr descr="Une image contenant texte, capture d’écran, Police, diagramme&#10;&#10;Description générée automatiquement" id="105" name="Google Shape;105;p3"/>
          <p:cNvPicPr preferRelativeResize="0"/>
          <p:nvPr/>
        </p:nvPicPr>
        <p:blipFill rotWithShape="1">
          <a:blip r:embed="rId3">
            <a:alphaModFix/>
          </a:blip>
          <a:srcRect b="0" l="0" r="0" t="0"/>
          <a:stretch/>
        </p:blipFill>
        <p:spPr>
          <a:xfrm>
            <a:off x="7474572" y="1488359"/>
            <a:ext cx="4124325" cy="4516824"/>
          </a:xfrm>
          <a:prstGeom prst="rect">
            <a:avLst/>
          </a:prstGeom>
          <a:noFill/>
          <a:ln>
            <a:noFill/>
          </a:ln>
        </p:spPr>
      </p:pic>
      <p:sp>
        <p:nvSpPr>
          <p:cNvPr id="106" name="Google Shape;106;p3"/>
          <p:cNvSpPr txBox="1"/>
          <p:nvPr/>
        </p:nvSpPr>
        <p:spPr>
          <a:xfrm>
            <a:off x="7474572" y="6133053"/>
            <a:ext cx="4335544" cy="359822"/>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000"/>
              <a:buFont typeface="Arial"/>
              <a:buNone/>
            </a:pPr>
            <a:r>
              <a:rPr lang="fr-FR" sz="1000">
                <a:solidFill>
                  <a:schemeClr val="dk1"/>
                </a:solidFill>
                <a:latin typeface="Avenir"/>
                <a:ea typeface="Avenir"/>
                <a:cs typeface="Avenir"/>
                <a:sym typeface="Avenir"/>
              </a:rPr>
              <a:t>Arborescence des fichiers permettant l’affichage de l’interface web</a:t>
            </a:r>
            <a:endParaRPr/>
          </a:p>
        </p:txBody>
      </p:sp>
      <p:pic>
        <p:nvPicPr>
          <p:cNvPr id="107" name="Google Shape;107;p3"/>
          <p:cNvPicPr preferRelativeResize="0"/>
          <p:nvPr/>
        </p:nvPicPr>
        <p:blipFill rotWithShape="1">
          <a:blip r:embed="rId4">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4"/>
          <p:cNvSpPr txBox="1"/>
          <p:nvPr>
            <p:ph type="title"/>
          </p:nvPr>
        </p:nvSpPr>
        <p:spPr>
          <a:xfrm>
            <a:off x="838200" y="125428"/>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Agrégation automatique des titres – 2/2 - Demo</a:t>
            </a:r>
            <a:endParaRPr sz="3200">
              <a:latin typeface="Avenir"/>
              <a:ea typeface="Avenir"/>
              <a:cs typeface="Avenir"/>
              <a:sym typeface="Avenir"/>
            </a:endParaRPr>
          </a:p>
        </p:txBody>
      </p:sp>
      <p:sp>
        <p:nvSpPr>
          <p:cNvPr id="113" name="Google Shape;113;p4"/>
          <p:cNvSpPr txBox="1"/>
          <p:nvPr>
            <p:ph idx="1" type="body"/>
          </p:nvPr>
        </p:nvSpPr>
        <p:spPr>
          <a:xfrm>
            <a:off x="838200" y="6026389"/>
            <a:ext cx="10515600" cy="1009015"/>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1200"/>
              <a:buNone/>
            </a:pPr>
            <a:r>
              <a:rPr lang="fr-FR" sz="1200">
                <a:latin typeface="Avenir"/>
                <a:ea typeface="Avenir"/>
                <a:cs typeface="Avenir"/>
                <a:sym typeface="Avenir"/>
              </a:rPr>
              <a:t>Note : cette interface n’est pas spécialement utile en elle-même mais l’idée était de la combiner avec la génération automatique de résumés. On aurait alors eu 2 résultats : les titres longs agrégés (si plusieurs) et les versions résumées à afficher dans la page de résultats</a:t>
            </a:r>
            <a:endParaRPr/>
          </a:p>
        </p:txBody>
      </p:sp>
      <p:pic>
        <p:nvPicPr>
          <p:cNvPr descr="Une image contenant texte, logiciel, ordinateur, Icône d’ordinateur&#10;&#10;Description générée automatiquement" id="114" name="Google Shape;114;p4"/>
          <p:cNvPicPr preferRelativeResize="0"/>
          <p:nvPr/>
        </p:nvPicPr>
        <p:blipFill rotWithShape="1">
          <a:blip r:embed="rId3">
            <a:alphaModFix/>
          </a:blip>
          <a:srcRect b="0" l="0" r="0" t="0"/>
          <a:stretch/>
        </p:blipFill>
        <p:spPr>
          <a:xfrm>
            <a:off x="1992317" y="1225118"/>
            <a:ext cx="8207365" cy="4623867"/>
          </a:xfrm>
          <a:prstGeom prst="rect">
            <a:avLst/>
          </a:prstGeom>
          <a:noFill/>
          <a:ln>
            <a:noFill/>
          </a:ln>
        </p:spPr>
      </p:pic>
      <p:pic>
        <p:nvPicPr>
          <p:cNvPr id="115" name="Google Shape;115;p4"/>
          <p:cNvPicPr preferRelativeResize="0"/>
          <p:nvPr/>
        </p:nvPicPr>
        <p:blipFill rotWithShape="1">
          <a:blip r:embed="rId4">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Titres résumés automatiquement – ¼ - Introduction</a:t>
            </a:r>
            <a:endParaRPr/>
          </a:p>
        </p:txBody>
      </p:sp>
      <p:sp>
        <p:nvSpPr>
          <p:cNvPr id="121" name="Google Shape;121;p5"/>
          <p:cNvSpPr txBox="1"/>
          <p:nvPr>
            <p:ph idx="1" type="body"/>
          </p:nvPr>
        </p:nvSpPr>
        <p:spPr>
          <a:xfrm>
            <a:off x="876300" y="1420541"/>
            <a:ext cx="9314468" cy="4870369"/>
          </a:xfrm>
          <a:prstGeom prst="rect">
            <a:avLst/>
          </a:prstGeom>
          <a:noFill/>
          <a:ln>
            <a:noFill/>
          </a:ln>
        </p:spPr>
        <p:txBody>
          <a:bodyPr anchorCtr="0" anchor="t" bIns="45700" lIns="91425" spcFirstLastPara="1" rIns="91425" wrap="square" tIns="45700">
            <a:normAutofit fontScale="92500"/>
          </a:bodyPr>
          <a:lstStyle/>
          <a:p>
            <a:pPr indent="-228600" lvl="0" marL="228600" rtl="0" algn="l">
              <a:lnSpc>
                <a:spcPct val="145000"/>
              </a:lnSpc>
              <a:spcBef>
                <a:spcPts val="0"/>
              </a:spcBef>
              <a:spcAft>
                <a:spcPts val="0"/>
              </a:spcAft>
              <a:buClr>
                <a:schemeClr val="dk1"/>
              </a:buClr>
              <a:buSzPct val="100000"/>
              <a:buChar char="•"/>
            </a:pPr>
            <a:r>
              <a:rPr lang="fr-FR" sz="1600">
                <a:latin typeface="Avenir"/>
                <a:ea typeface="Avenir"/>
                <a:cs typeface="Avenir"/>
                <a:sym typeface="Avenir"/>
              </a:rPr>
              <a:t>Les titres sont résumés selon des modalités qui ne sont pas transmissibles telles quelles à un programme informatique : elles sont trop fines et nécessitent une compréhension humaine (notamment pour retrouver le nom du collectionneur, couper à des moments pertinents, extraire la date).</a:t>
            </a:r>
            <a:endParaRPr/>
          </a:p>
          <a:p>
            <a:pPr indent="-228600" lvl="0" marL="228600" rtl="0" algn="l">
              <a:lnSpc>
                <a:spcPct val="145000"/>
              </a:lnSpc>
              <a:spcBef>
                <a:spcPts val="1000"/>
              </a:spcBef>
              <a:spcAft>
                <a:spcPts val="0"/>
              </a:spcAft>
              <a:buClr>
                <a:schemeClr val="dk1"/>
              </a:buClr>
              <a:buSzPct val="100000"/>
              <a:buChar char="•"/>
            </a:pPr>
            <a:r>
              <a:rPr lang="fr-FR" sz="1600">
                <a:latin typeface="Avenir"/>
                <a:ea typeface="Avenir"/>
                <a:cs typeface="Avenir"/>
                <a:sym typeface="Avenir"/>
              </a:rPr>
              <a:t>L’intelligence artificielle, et plus précisément l’entraînement et le fine-tuning d’un modèle de langue, permet « d’apprendre » à la machine à faire une tâche en lui donnant un grand nombre d’exemples.</a:t>
            </a:r>
            <a:endParaRPr/>
          </a:p>
          <a:p>
            <a:pPr indent="-228600" lvl="0" marL="228600" rtl="0" algn="l">
              <a:lnSpc>
                <a:spcPct val="145000"/>
              </a:lnSpc>
              <a:spcBef>
                <a:spcPts val="1000"/>
              </a:spcBef>
              <a:spcAft>
                <a:spcPts val="0"/>
              </a:spcAft>
              <a:buClr>
                <a:schemeClr val="dk1"/>
              </a:buClr>
              <a:buSzPct val="100000"/>
              <a:buChar char="•"/>
            </a:pPr>
            <a:r>
              <a:rPr lang="fr-FR" sz="1600">
                <a:latin typeface="Avenir"/>
                <a:ea typeface="Avenir"/>
                <a:cs typeface="Avenir"/>
                <a:sym typeface="Avenir"/>
              </a:rPr>
              <a:t>Dans notre cas, les exemples sont des titres « longs » et leurs équivalents résumés : nous en avons plus de 17 000 grâce au travail déjà réalisé pour les catalogues de vente sur la bibliothèque numérique</a:t>
            </a:r>
            <a:endParaRPr/>
          </a:p>
          <a:p>
            <a:pPr indent="-228600" lvl="0" marL="228600" rtl="0" algn="l">
              <a:lnSpc>
                <a:spcPct val="145000"/>
              </a:lnSpc>
              <a:spcBef>
                <a:spcPts val="1000"/>
              </a:spcBef>
              <a:spcAft>
                <a:spcPts val="0"/>
              </a:spcAft>
              <a:buClr>
                <a:schemeClr val="dk1"/>
              </a:buClr>
              <a:buSzPct val="100000"/>
              <a:buChar char="•"/>
            </a:pPr>
            <a:r>
              <a:rPr lang="fr-FR" sz="1600">
                <a:latin typeface="Avenir"/>
                <a:ea typeface="Avenir"/>
                <a:cs typeface="Avenir"/>
                <a:sym typeface="Avenir"/>
              </a:rPr>
              <a:t>Le modèle de langue choisi : </a:t>
            </a:r>
            <a:r>
              <a:rPr b="1" lang="fr-FR" sz="1600">
                <a:solidFill>
                  <a:srgbClr val="C00000"/>
                </a:solidFill>
                <a:latin typeface="Avenir"/>
                <a:ea typeface="Avenir"/>
                <a:cs typeface="Avenir"/>
                <a:sym typeface="Avenir"/>
              </a:rPr>
              <a:t>Google-T5/T5-small</a:t>
            </a:r>
            <a:endParaRPr/>
          </a:p>
          <a:p>
            <a:pPr indent="-228600" lvl="1" marL="685800" rtl="0" algn="l">
              <a:lnSpc>
                <a:spcPct val="145000"/>
              </a:lnSpc>
              <a:spcBef>
                <a:spcPts val="500"/>
              </a:spcBef>
              <a:spcAft>
                <a:spcPts val="0"/>
              </a:spcAft>
              <a:buClr>
                <a:schemeClr val="dk1"/>
              </a:buClr>
              <a:buSzPct val="100000"/>
              <a:buChar char="•"/>
            </a:pPr>
            <a:r>
              <a:rPr lang="fr-FR" sz="1400">
                <a:latin typeface="Avenir"/>
                <a:ea typeface="Avenir"/>
                <a:cs typeface="Avenir"/>
                <a:sym typeface="Avenir"/>
              </a:rPr>
              <a:t>Spécialisé dans les tâches de traitement automatique de la langue (NLP en anglais) </a:t>
            </a:r>
            <a:endParaRPr/>
          </a:p>
          <a:p>
            <a:pPr indent="-228600" lvl="1" marL="685800" rtl="0" algn="l">
              <a:lnSpc>
                <a:spcPct val="145000"/>
              </a:lnSpc>
              <a:spcBef>
                <a:spcPts val="500"/>
              </a:spcBef>
              <a:spcAft>
                <a:spcPts val="0"/>
              </a:spcAft>
              <a:buClr>
                <a:schemeClr val="dk1"/>
              </a:buClr>
              <a:buSzPct val="100000"/>
              <a:buChar char="•"/>
            </a:pPr>
            <a:r>
              <a:rPr lang="fr-FR" sz="1400">
                <a:latin typeface="Avenir"/>
                <a:ea typeface="Avenir"/>
                <a:cs typeface="Avenir"/>
                <a:sym typeface="Avenir"/>
              </a:rPr>
              <a:t>Langues : anglais, français, roumain et germain</a:t>
            </a:r>
            <a:endParaRPr/>
          </a:p>
          <a:p>
            <a:pPr indent="-228600" lvl="1" marL="685800" rtl="0" algn="l">
              <a:lnSpc>
                <a:spcPct val="145000"/>
              </a:lnSpc>
              <a:spcBef>
                <a:spcPts val="500"/>
              </a:spcBef>
              <a:spcAft>
                <a:spcPts val="0"/>
              </a:spcAft>
              <a:buClr>
                <a:schemeClr val="dk1"/>
              </a:buClr>
              <a:buSzPct val="100000"/>
              <a:buChar char="•"/>
            </a:pPr>
            <a:r>
              <a:rPr lang="fr-FR" sz="1400">
                <a:latin typeface="Avenir"/>
                <a:ea typeface="Avenir"/>
                <a:cs typeface="Avenir"/>
                <a:sym typeface="Avenir"/>
              </a:rPr>
              <a:t>60 millions de paramètres </a:t>
            </a:r>
            <a:endParaRPr/>
          </a:p>
          <a:p>
            <a:pPr indent="-228600" lvl="1" marL="685800" rtl="0" algn="l">
              <a:lnSpc>
                <a:spcPct val="145000"/>
              </a:lnSpc>
              <a:spcBef>
                <a:spcPts val="500"/>
              </a:spcBef>
              <a:spcAft>
                <a:spcPts val="0"/>
              </a:spcAft>
              <a:buClr>
                <a:schemeClr val="dk1"/>
              </a:buClr>
              <a:buSzPct val="100000"/>
              <a:buChar char="•"/>
            </a:pPr>
            <a:r>
              <a:rPr lang="fr-FR" sz="1400">
                <a:latin typeface="Avenir"/>
                <a:ea typeface="Avenir"/>
                <a:cs typeface="Avenir"/>
                <a:sym typeface="Avenir"/>
              </a:rPr>
              <a:t>Mobilisable grâce à la plateforme Hugging Face, qui héberge des modèles de langues et des bases de données </a:t>
            </a:r>
            <a:endParaRPr/>
          </a:p>
          <a:p>
            <a:pPr indent="-146367" lvl="1" marL="685800" rtl="0" algn="l">
              <a:lnSpc>
                <a:spcPct val="145000"/>
              </a:lnSpc>
              <a:spcBef>
                <a:spcPts val="500"/>
              </a:spcBef>
              <a:spcAft>
                <a:spcPts val="0"/>
              </a:spcAft>
              <a:buClr>
                <a:schemeClr val="dk1"/>
              </a:buClr>
              <a:buSzPct val="100000"/>
              <a:buNone/>
            </a:pPr>
            <a:r>
              <a:t/>
            </a:r>
            <a:endParaRPr sz="1400">
              <a:latin typeface="Avenir"/>
              <a:ea typeface="Avenir"/>
              <a:cs typeface="Avenir"/>
              <a:sym typeface="Avenir"/>
            </a:endParaRPr>
          </a:p>
        </p:txBody>
      </p:sp>
      <p:pic>
        <p:nvPicPr>
          <p:cNvPr id="122" name="Google Shape;122;p5"/>
          <p:cNvPicPr preferRelativeResize="0"/>
          <p:nvPr/>
        </p:nvPicPr>
        <p:blipFill rotWithShape="1">
          <a:blip r:embed="rId3">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pic>
        <p:nvPicPr>
          <p:cNvPr descr="Hugging Face's Transformer Library: A Game-Changer in NLP | by Manish  Shivanandhan | TuringTalks | Medium" id="123" name="Google Shape;123;p5"/>
          <p:cNvPicPr preferRelativeResize="0"/>
          <p:nvPr/>
        </p:nvPicPr>
        <p:blipFill rotWithShape="1">
          <a:blip r:embed="rId4">
            <a:alphaModFix/>
          </a:blip>
          <a:srcRect b="0" l="22613" r="25417" t="0"/>
          <a:stretch/>
        </p:blipFill>
        <p:spPr>
          <a:xfrm>
            <a:off x="10190768" y="3144708"/>
            <a:ext cx="1540566" cy="15540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Titres résumés automatiquement – 2/4 - Processus</a:t>
            </a:r>
            <a:endParaRPr/>
          </a:p>
        </p:txBody>
      </p:sp>
      <p:sp>
        <p:nvSpPr>
          <p:cNvPr id="129" name="Google Shape;129;p6"/>
          <p:cNvSpPr txBox="1"/>
          <p:nvPr>
            <p:ph idx="1" type="body"/>
          </p:nvPr>
        </p:nvSpPr>
        <p:spPr>
          <a:xfrm>
            <a:off x="838200" y="1779348"/>
            <a:ext cx="10515600" cy="3247328"/>
          </a:xfrm>
          <a:prstGeom prst="rect">
            <a:avLst/>
          </a:prstGeom>
          <a:noFill/>
          <a:ln>
            <a:noFill/>
          </a:ln>
        </p:spPr>
        <p:txBody>
          <a:bodyPr anchorCtr="0" anchor="t" bIns="45700" lIns="91425" spcFirstLastPara="1" rIns="91425" wrap="square" tIns="45700">
            <a:normAutofit/>
          </a:bodyPr>
          <a:lstStyle/>
          <a:p>
            <a:pPr indent="0" lvl="0" marL="0" rtl="0" algn="l">
              <a:lnSpc>
                <a:spcPct val="135000"/>
              </a:lnSpc>
              <a:spcBef>
                <a:spcPts val="0"/>
              </a:spcBef>
              <a:spcAft>
                <a:spcPts val="0"/>
              </a:spcAft>
              <a:buClr>
                <a:srgbClr val="C00000"/>
              </a:buClr>
              <a:buSzPts val="1800"/>
              <a:buNone/>
            </a:pPr>
            <a:r>
              <a:rPr b="1" lang="fr-FR" sz="1800">
                <a:solidFill>
                  <a:srgbClr val="C00000"/>
                </a:solidFill>
                <a:latin typeface="Avenir"/>
                <a:ea typeface="Avenir"/>
                <a:cs typeface="Avenir"/>
                <a:sym typeface="Avenir"/>
              </a:rPr>
              <a:t>Les étapes : </a:t>
            </a:r>
            <a:endParaRPr/>
          </a:p>
          <a:p>
            <a:pPr indent="-514350" lvl="0" marL="514350" rtl="0" algn="l">
              <a:lnSpc>
                <a:spcPct val="135000"/>
              </a:lnSpc>
              <a:spcBef>
                <a:spcPts val="1000"/>
              </a:spcBef>
              <a:spcAft>
                <a:spcPts val="0"/>
              </a:spcAft>
              <a:buClr>
                <a:schemeClr val="dk1"/>
              </a:buClr>
              <a:buSzPts val="1800"/>
              <a:buFont typeface="Calibri"/>
              <a:buAutoNum type="arabicPeriod"/>
            </a:pPr>
            <a:r>
              <a:rPr lang="fr-FR" sz="1800">
                <a:latin typeface="Avenir"/>
                <a:ea typeface="Avenir"/>
                <a:cs typeface="Avenir"/>
                <a:sym typeface="Avenir"/>
              </a:rPr>
              <a:t>Préparer les données (nettoyage, mise en forme)</a:t>
            </a:r>
            <a:endParaRPr/>
          </a:p>
          <a:p>
            <a:pPr indent="-514350" lvl="0" marL="514350" rtl="0" algn="l">
              <a:lnSpc>
                <a:spcPct val="135000"/>
              </a:lnSpc>
              <a:spcBef>
                <a:spcPts val="1000"/>
              </a:spcBef>
              <a:spcAft>
                <a:spcPts val="0"/>
              </a:spcAft>
              <a:buClr>
                <a:schemeClr val="dk1"/>
              </a:buClr>
              <a:buSzPts val="1800"/>
              <a:buFont typeface="Calibri"/>
              <a:buAutoNum type="arabicPeriod"/>
            </a:pPr>
            <a:r>
              <a:rPr lang="fr-FR" sz="1800">
                <a:latin typeface="Avenir"/>
                <a:ea typeface="Avenir"/>
                <a:cs typeface="Avenir"/>
                <a:sym typeface="Avenir"/>
              </a:rPr>
              <a:t>Fine-tuning : modifier les paramètres du modèle pour l’adapter au projet</a:t>
            </a:r>
            <a:endParaRPr/>
          </a:p>
          <a:p>
            <a:pPr indent="-514350" lvl="0" marL="514350" rtl="0" algn="l">
              <a:lnSpc>
                <a:spcPct val="135000"/>
              </a:lnSpc>
              <a:spcBef>
                <a:spcPts val="1000"/>
              </a:spcBef>
              <a:spcAft>
                <a:spcPts val="0"/>
              </a:spcAft>
              <a:buClr>
                <a:schemeClr val="dk1"/>
              </a:buClr>
              <a:buSzPts val="1800"/>
              <a:buFont typeface="Calibri"/>
              <a:buAutoNum type="arabicPeriod"/>
            </a:pPr>
            <a:r>
              <a:rPr lang="fr-FR" sz="1800">
                <a:latin typeface="Avenir"/>
                <a:ea typeface="Avenir"/>
                <a:cs typeface="Avenir"/>
                <a:sym typeface="Avenir"/>
              </a:rPr>
              <a:t>Entraîner : lancer l’opération sur Python (dure une vingtaine de minutes)</a:t>
            </a:r>
            <a:endParaRPr/>
          </a:p>
          <a:p>
            <a:pPr indent="-514350" lvl="0" marL="514350" rtl="0" algn="l">
              <a:lnSpc>
                <a:spcPct val="135000"/>
              </a:lnSpc>
              <a:spcBef>
                <a:spcPts val="1000"/>
              </a:spcBef>
              <a:spcAft>
                <a:spcPts val="0"/>
              </a:spcAft>
              <a:buClr>
                <a:schemeClr val="dk1"/>
              </a:buClr>
              <a:buSzPts val="1800"/>
              <a:buFont typeface="Calibri"/>
              <a:buAutoNum type="arabicPeriod"/>
            </a:pPr>
            <a:r>
              <a:rPr lang="fr-FR" sz="1800">
                <a:latin typeface="Avenir"/>
                <a:ea typeface="Avenir"/>
                <a:cs typeface="Avenir"/>
                <a:sym typeface="Avenir"/>
              </a:rPr>
              <a:t>Tester avec de nouvelles données (voir exemple ci-dessous)</a:t>
            </a:r>
            <a:endParaRPr/>
          </a:p>
          <a:p>
            <a:pPr indent="-127000" lvl="1" marL="685800" rtl="0" algn="l">
              <a:lnSpc>
                <a:spcPct val="135000"/>
              </a:lnSpc>
              <a:spcBef>
                <a:spcPts val="500"/>
              </a:spcBef>
              <a:spcAft>
                <a:spcPts val="0"/>
              </a:spcAft>
              <a:buClr>
                <a:schemeClr val="dk1"/>
              </a:buClr>
              <a:buSzPts val="1600"/>
              <a:buNone/>
            </a:pPr>
            <a:r>
              <a:t/>
            </a:r>
            <a:endParaRPr sz="1600">
              <a:latin typeface="Avenir"/>
              <a:ea typeface="Avenir"/>
              <a:cs typeface="Avenir"/>
              <a:sym typeface="Avenir"/>
            </a:endParaRPr>
          </a:p>
        </p:txBody>
      </p:sp>
      <p:pic>
        <p:nvPicPr>
          <p:cNvPr id="130" name="Google Shape;130;p6"/>
          <p:cNvPicPr preferRelativeResize="0"/>
          <p:nvPr/>
        </p:nvPicPr>
        <p:blipFill rotWithShape="1">
          <a:blip r:embed="rId3">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pic>
        <p:nvPicPr>
          <p:cNvPr descr="Une image contenant texte, Police, ligne, capture d’écran&#10;&#10;Description générée automatiquement" id="131" name="Google Shape;131;p6"/>
          <p:cNvPicPr preferRelativeResize="0"/>
          <p:nvPr/>
        </p:nvPicPr>
        <p:blipFill rotWithShape="1">
          <a:blip r:embed="rId4">
            <a:alphaModFix/>
          </a:blip>
          <a:srcRect b="0" l="0" r="0" t="0"/>
          <a:stretch/>
        </p:blipFill>
        <p:spPr>
          <a:xfrm>
            <a:off x="0" y="4472477"/>
            <a:ext cx="12192000" cy="170425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Titres résumés automatiquement – ¾ - Exemples</a:t>
            </a:r>
            <a:endParaRPr sz="3200">
              <a:latin typeface="Avenir"/>
              <a:ea typeface="Avenir"/>
              <a:cs typeface="Avenir"/>
              <a:sym typeface="Avenir"/>
            </a:endParaRPr>
          </a:p>
        </p:txBody>
      </p:sp>
      <p:pic>
        <p:nvPicPr>
          <p:cNvPr id="137" name="Google Shape;137;p7"/>
          <p:cNvPicPr preferRelativeResize="0"/>
          <p:nvPr/>
        </p:nvPicPr>
        <p:blipFill rotWithShape="1">
          <a:blip r:embed="rId3">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graphicFrame>
        <p:nvGraphicFramePr>
          <p:cNvPr id="138" name="Google Shape;138;p7"/>
          <p:cNvGraphicFramePr/>
          <p:nvPr/>
        </p:nvGraphicFramePr>
        <p:xfrm>
          <a:off x="838200" y="1752049"/>
          <a:ext cx="3000000" cy="3000000"/>
        </p:xfrm>
        <a:graphic>
          <a:graphicData uri="http://schemas.openxmlformats.org/drawingml/2006/table">
            <a:tbl>
              <a:tblPr bandRow="1" firstRow="1">
                <a:noFill/>
                <a:tableStyleId>{65E52BED-7811-4236-9DB3-485C5DA6BD19}</a:tableStyleId>
              </a:tblPr>
              <a:tblGrid>
                <a:gridCol w="6610150"/>
                <a:gridCol w="2157275"/>
                <a:gridCol w="1748150"/>
              </a:tblGrid>
              <a:tr h="370850">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Catalogus numismatum nummorumque tum veterum, tum recentiorum, omnis generis et moduli, quos non minore sumptu, quàm curâ &amp; delectu, collegit. regius princeps ac dux Lotharingiae Carolus Alexander, Austriaci Belgii supremus quondam gubernator. Publica eorumdem auctio &amp; venditio siet Bruxellis decimâ-septimâ septembris &amp; sequentibus diebus anno 1781, pecuniâ cambiali, in Domo Regiâ, Belgicè dictâ Broot-huys, medio decimae ante meridiem, &amp; tertiâ post meridiem</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Catalogus numismatum nummorumque [...] : [vente du 17 septembre 1781]</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Catalogus numismatum nummorumque tum veterumque [...] : [vente du 1781]</a:t>
                      </a:r>
                      <a:endParaRPr/>
                    </a:p>
                  </a:txBody>
                  <a:tcPr marT="7625" marB="0" marR="7625" marL="7625" anchor="ctr"/>
                </a:tc>
              </a:tr>
              <a:tr h="370850">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des vases, colonnes, tables de marbres rares, figures de bronze, porcelaines de choix, laques, meubles précieux, pendules, lustres, bras &amp; lanternes de bronze doré d'or mat : bijoux &amp; autres effets importants qui composent le cabinet de feu M. le duc d'Aumont. Par P. F. Julliot fils, &amp; A. J. Paillet. La vente se fera le 12 décembre 1782, à quatre heures précises de relevée, &amp; jours suivants, en son hôtel, place Louis XV...</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des effets précieux qui composent le cabinet de feu M. le duc d'Aumont [...] : [vente du 12 au 21 décembre 1782]</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des vases, colonnes, tables de marbres rares, figures de bronze, porcelaines de choix [...] : [vente du 12 décembre 1782]</a:t>
                      </a:r>
                      <a:endParaRPr/>
                    </a:p>
                  </a:txBody>
                  <a:tcPr marT="7625" marB="0" marR="7625" marL="7625" anchor="ctr"/>
                </a:tc>
              </a:tr>
              <a:tr h="370850">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A catalogue of all that valuable and magnificent collection of Italian, French, Flemish, and Dutch pictures, selected with singular taste and admitted judgement, the property of Mr. Bryan, and comprising the original works and great performances of the following masters : Rubens, Vandyke, Titian, Salvator Rosa, Claude Loraine, Berghem, Guido, Nich. Poussin, W. Vandevelde, Philip Wouvermans, Velasquez, Paul Potter... Wich will be sold by auction by Peter Coxe, Burrell, and Foster, at Mr. Bryan's celebrated gallery in Pall Mall, where they are displayed, on Thursday, may 17, 1798, and two following days, at twelve o'clock</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of all that valuable and magnificent collection [...] the property of Mr. Bryan : [vente du 17 mai 1798]</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of all that valuable and magnificent collection of Italian, French, Flemish, and Dutch pictures, selected with singular taste and admitted judgement [...] : [vente du 17 mai 1798]</a:t>
                      </a:r>
                      <a:endParaRPr/>
                    </a:p>
                  </a:txBody>
                  <a:tcPr marT="7625" marB="0" marR="7625" marL="7625" anchor="ctr"/>
                </a:tc>
              </a:tr>
              <a:tr h="370850">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raisonné d'un choix précieux de dessins, et d'une nombreuse et riche collection d'estampes anciennes et modernes, en feuilles, en recueils et en oeuvres, livres a figures, sciences et arts, tableaux et autres objets curieux, qui composent le cabinet de feu Pierre-François Basan père, graveur &amp; ancien marchand d'estampes. Par L. F. Regnault, peintre &amp; graveur</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raisonné d'un choix précieux de dessins [...] qui composent le cabinet de feu Pierre-François Basan : [vente du 1er au 19 décembre 1798]</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raisonné d'un choix précieux de dessins [...] : [vente du 1er avril 1939]</a:t>
                      </a:r>
                      <a:endParaRPr/>
                    </a:p>
                  </a:txBody>
                  <a:tcPr marT="7625" marB="0" marR="7625" marL="7625" anchor="ctr"/>
                </a:tc>
              </a:tr>
              <a:tr h="370850">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du cabinet de feu Mr. Henri Tersmitten, en son vivant bourgemaitre &amp; conseiller de la ville d'Amsterdam, &amp; commissaire pour les postes de LL. NN. &amp; GG. puissances les Etats de Hollande &amp; de Westfriese, &amp;c. &amp;c. &amp;c. renfermant une collection très-considérable de desseins &amp; d'estampes des plus grands maitres, tant italiens que françois, flamans &amp; hollandois. Avec un appendix de diverses curiosités. Cette vente se fera le lundi 23. septembre 1754. &amp; jours suivants, chez Jean Volbragt, à la Couronne impériale dans la rue nommée le Kalverstraat</a:t>
                      </a:r>
                      <a:endParaRPr b="0" i="0" sz="1050" u="none" strike="noStrike">
                        <a:solidFill>
                          <a:srgbClr val="000000"/>
                        </a:solidFill>
                        <a:latin typeface="Avenir"/>
                        <a:ea typeface="Avenir"/>
                        <a:cs typeface="Avenir"/>
                        <a:sym typeface="Aveni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du cabinet de feu Mr. Henri Tersmitten [...] : [vente du 23 septembre 1754]</a:t>
                      </a:r>
                      <a:endParaRPr/>
                    </a:p>
                  </a:txBody>
                  <a:tcPr marT="7625" marB="0" marR="7625" marL="7625" anchor="ctr"/>
                </a:tc>
                <a:tc>
                  <a:txBody>
                    <a:bodyPr/>
                    <a:lstStyle/>
                    <a:p>
                      <a:pPr indent="0" lvl="0" marL="0" marR="0" rtl="0" algn="l">
                        <a:spcBef>
                          <a:spcPts val="0"/>
                        </a:spcBef>
                        <a:spcAft>
                          <a:spcPts val="0"/>
                        </a:spcAft>
                        <a:buNone/>
                      </a:pPr>
                      <a:r>
                        <a:rPr b="0" i="0" lang="fr-FR" sz="1050" u="none" strike="noStrike">
                          <a:solidFill>
                            <a:srgbClr val="000000"/>
                          </a:solidFill>
                          <a:latin typeface="Avenir"/>
                          <a:ea typeface="Avenir"/>
                          <a:cs typeface="Avenir"/>
                          <a:sym typeface="Avenir"/>
                        </a:rPr>
                        <a:t>Catalogue du cabinet de feu Mr. Henri Tersmitten, en son vivant bourgemaitre et conseiller de la ville d'Amsterdam [...] : [vente du 23 septembre 1754]</a:t>
                      </a:r>
                      <a:endParaRPr/>
                    </a:p>
                  </a:txBody>
                  <a:tcPr marT="7625" marB="0" marR="7625" marL="7625" anchor="ctr"/>
                </a:tc>
              </a:tr>
            </a:tbl>
          </a:graphicData>
        </a:graphic>
      </p:graphicFrame>
      <p:sp>
        <p:nvSpPr>
          <p:cNvPr id="139" name="Google Shape;139;p7"/>
          <p:cNvSpPr txBox="1"/>
          <p:nvPr/>
        </p:nvSpPr>
        <p:spPr>
          <a:xfrm>
            <a:off x="838199" y="1429305"/>
            <a:ext cx="6610165"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fr-FR" sz="1400">
                <a:solidFill>
                  <a:srgbClr val="C00000"/>
                </a:solidFill>
                <a:latin typeface="Avenir"/>
                <a:ea typeface="Avenir"/>
                <a:cs typeface="Avenir"/>
                <a:sym typeface="Avenir"/>
              </a:rPr>
              <a:t>Titres longs</a:t>
            </a:r>
            <a:endParaRPr/>
          </a:p>
        </p:txBody>
      </p:sp>
      <p:sp>
        <p:nvSpPr>
          <p:cNvPr id="140" name="Google Shape;140;p7"/>
          <p:cNvSpPr txBox="1"/>
          <p:nvPr/>
        </p:nvSpPr>
        <p:spPr>
          <a:xfrm>
            <a:off x="7448364" y="1441672"/>
            <a:ext cx="2157275"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fr-FR" sz="1400">
                <a:solidFill>
                  <a:srgbClr val="C00000"/>
                </a:solidFill>
                <a:latin typeface="Avenir"/>
                <a:ea typeface="Avenir"/>
                <a:cs typeface="Avenir"/>
                <a:sym typeface="Avenir"/>
              </a:rPr>
              <a:t>Titres courts (manuels)</a:t>
            </a:r>
            <a:endParaRPr/>
          </a:p>
        </p:txBody>
      </p:sp>
      <p:sp>
        <p:nvSpPr>
          <p:cNvPr id="141" name="Google Shape;141;p7"/>
          <p:cNvSpPr txBox="1"/>
          <p:nvPr/>
        </p:nvSpPr>
        <p:spPr>
          <a:xfrm>
            <a:off x="9605639" y="1415284"/>
            <a:ext cx="1748158"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fr-FR" sz="1400">
                <a:solidFill>
                  <a:srgbClr val="C00000"/>
                </a:solidFill>
                <a:latin typeface="Avenir"/>
                <a:ea typeface="Avenir"/>
                <a:cs typeface="Avenir"/>
                <a:sym typeface="Avenir"/>
              </a:rPr>
              <a:t>Titres courts IA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Titres résumés automatiquement – 4/4 – Evaluation</a:t>
            </a:r>
            <a:endParaRPr/>
          </a:p>
        </p:txBody>
      </p:sp>
      <p:sp>
        <p:nvSpPr>
          <p:cNvPr id="147" name="Google Shape;147;p8"/>
          <p:cNvSpPr txBox="1"/>
          <p:nvPr>
            <p:ph idx="1" type="body"/>
          </p:nvPr>
        </p:nvSpPr>
        <p:spPr>
          <a:xfrm>
            <a:off x="838200" y="1690688"/>
            <a:ext cx="10515600" cy="4351338"/>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lnSpc>
                <a:spcPct val="135000"/>
              </a:lnSpc>
              <a:spcBef>
                <a:spcPts val="0"/>
              </a:spcBef>
              <a:spcAft>
                <a:spcPts val="0"/>
              </a:spcAft>
              <a:buClr>
                <a:srgbClr val="C00000"/>
              </a:buClr>
              <a:buSzPct val="100000"/>
              <a:buNone/>
            </a:pPr>
            <a:r>
              <a:rPr b="1" lang="fr-FR">
                <a:solidFill>
                  <a:srgbClr val="C00000"/>
                </a:solidFill>
                <a:latin typeface="Avenir"/>
                <a:ea typeface="Avenir"/>
                <a:cs typeface="Avenir"/>
                <a:sym typeface="Avenir"/>
              </a:rPr>
              <a:t>Ce qui a été bien intégré par le modèle </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Un découpage cohérent (ne coupe pas en plein milieu des phrases) </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Le format de la date « : [vente du N° jour mois années] » et l’extraction dans le titre</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La traduction des jours et mois quand c’est nécessaire pour formater la date</a:t>
            </a:r>
            <a:endParaRPr/>
          </a:p>
          <a:p>
            <a:pPr indent="0" lvl="0" marL="0" rtl="0" algn="l">
              <a:lnSpc>
                <a:spcPct val="135000"/>
              </a:lnSpc>
              <a:spcBef>
                <a:spcPts val="1000"/>
              </a:spcBef>
              <a:spcAft>
                <a:spcPts val="0"/>
              </a:spcAft>
              <a:buClr>
                <a:schemeClr val="dk1"/>
              </a:buClr>
              <a:buSzPct val="100000"/>
              <a:buNone/>
            </a:pPr>
            <a:r>
              <a:t/>
            </a:r>
            <a:endParaRPr>
              <a:latin typeface="Avenir"/>
              <a:ea typeface="Avenir"/>
              <a:cs typeface="Avenir"/>
              <a:sym typeface="Avenir"/>
            </a:endParaRPr>
          </a:p>
          <a:p>
            <a:pPr indent="0" lvl="0" marL="0" rtl="0" algn="l">
              <a:lnSpc>
                <a:spcPct val="135000"/>
              </a:lnSpc>
              <a:spcBef>
                <a:spcPts val="1000"/>
              </a:spcBef>
              <a:spcAft>
                <a:spcPts val="0"/>
              </a:spcAft>
              <a:buClr>
                <a:srgbClr val="C00000"/>
              </a:buClr>
              <a:buSzPct val="100000"/>
              <a:buNone/>
            </a:pPr>
            <a:r>
              <a:rPr b="1" lang="fr-FR">
                <a:solidFill>
                  <a:srgbClr val="C00000"/>
                </a:solidFill>
                <a:latin typeface="Avenir"/>
                <a:ea typeface="Avenir"/>
                <a:cs typeface="Avenir"/>
                <a:sym typeface="Avenir"/>
              </a:rPr>
              <a:t>Ce qui a été moins bien intégré  </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Le nom du collectionneur </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Le fait de ne pas inventer de date s’il n’y en a pas dans le titre ?</a:t>
            </a:r>
            <a:endParaRPr/>
          </a:p>
          <a:p>
            <a:pPr indent="-228600" lvl="0" marL="228600" rtl="0" algn="l">
              <a:lnSpc>
                <a:spcPct val="135000"/>
              </a:lnSpc>
              <a:spcBef>
                <a:spcPts val="1000"/>
              </a:spcBef>
              <a:spcAft>
                <a:spcPts val="0"/>
              </a:spcAft>
              <a:buClr>
                <a:schemeClr val="dk1"/>
              </a:buClr>
              <a:buSzPct val="100000"/>
              <a:buChar char="•"/>
            </a:pPr>
            <a:r>
              <a:rPr lang="fr-FR">
                <a:latin typeface="Avenir"/>
                <a:ea typeface="Avenir"/>
                <a:cs typeface="Avenir"/>
                <a:sym typeface="Avenir"/>
              </a:rPr>
              <a:t>Les titres longs</a:t>
            </a:r>
            <a:endParaRPr/>
          </a:p>
          <a:p>
            <a:pPr indent="-104140" lvl="0" marL="228600" rtl="0" algn="l">
              <a:lnSpc>
                <a:spcPct val="135000"/>
              </a:lnSpc>
              <a:spcBef>
                <a:spcPts val="1000"/>
              </a:spcBef>
              <a:spcAft>
                <a:spcPts val="0"/>
              </a:spcAft>
              <a:buClr>
                <a:schemeClr val="dk1"/>
              </a:buClr>
              <a:buSzPct val="100000"/>
              <a:buNone/>
            </a:pPr>
            <a:r>
              <a:t/>
            </a:r>
            <a:endParaRPr>
              <a:latin typeface="Avenir"/>
              <a:ea typeface="Avenir"/>
              <a:cs typeface="Avenir"/>
              <a:sym typeface="Avenir"/>
            </a:endParaRPr>
          </a:p>
          <a:p>
            <a:pPr indent="-121919" lvl="1" marL="685800" rtl="0" algn="l">
              <a:lnSpc>
                <a:spcPct val="135000"/>
              </a:lnSpc>
              <a:spcBef>
                <a:spcPts val="500"/>
              </a:spcBef>
              <a:spcAft>
                <a:spcPts val="0"/>
              </a:spcAft>
              <a:buClr>
                <a:schemeClr val="dk1"/>
              </a:buClr>
              <a:buSzPct val="100000"/>
              <a:buNone/>
            </a:pPr>
            <a:r>
              <a:t/>
            </a:r>
            <a:endParaRPr>
              <a:latin typeface="Avenir"/>
              <a:ea typeface="Avenir"/>
              <a:cs typeface="Avenir"/>
              <a:sym typeface="Avenir"/>
            </a:endParaRPr>
          </a:p>
        </p:txBody>
      </p:sp>
      <p:pic>
        <p:nvPicPr>
          <p:cNvPr id="148" name="Google Shape;148;p8"/>
          <p:cNvPicPr preferRelativeResize="0"/>
          <p:nvPr/>
        </p:nvPicPr>
        <p:blipFill rotWithShape="1">
          <a:blip r:embed="rId3">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9"/>
          <p:cNvSpPr txBox="1"/>
          <p:nvPr>
            <p:ph type="title"/>
          </p:nvPr>
        </p:nvSpPr>
        <p:spPr>
          <a:xfrm>
            <a:off x="838200" y="228207"/>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Avenir"/>
              <a:buNone/>
            </a:pPr>
            <a:r>
              <a:rPr lang="fr-FR" sz="3200">
                <a:latin typeface="Avenir"/>
                <a:ea typeface="Avenir"/>
                <a:cs typeface="Avenir"/>
                <a:sym typeface="Avenir"/>
              </a:rPr>
              <a:t>Conclusion </a:t>
            </a:r>
            <a:endParaRPr/>
          </a:p>
        </p:txBody>
      </p:sp>
      <p:sp>
        <p:nvSpPr>
          <p:cNvPr id="154" name="Google Shape;154;p9"/>
          <p:cNvSpPr txBox="1"/>
          <p:nvPr>
            <p:ph idx="1" type="body"/>
          </p:nvPr>
        </p:nvSpPr>
        <p:spPr>
          <a:xfrm>
            <a:off x="838200" y="1330088"/>
            <a:ext cx="10515600" cy="4929310"/>
          </a:xfrm>
          <a:prstGeom prst="rect">
            <a:avLst/>
          </a:prstGeom>
          <a:noFill/>
          <a:ln>
            <a:noFill/>
          </a:ln>
        </p:spPr>
        <p:txBody>
          <a:bodyPr anchorCtr="0" anchor="t" bIns="45700" lIns="91425" spcFirstLastPara="1" rIns="91425" wrap="square" tIns="45700">
            <a:normAutofit fontScale="47500" lnSpcReduction="20000"/>
          </a:bodyPr>
          <a:lstStyle/>
          <a:p>
            <a:pPr indent="0" lvl="0" marL="0" rtl="0" algn="l">
              <a:lnSpc>
                <a:spcPct val="145000"/>
              </a:lnSpc>
              <a:spcBef>
                <a:spcPts val="0"/>
              </a:spcBef>
              <a:spcAft>
                <a:spcPts val="0"/>
              </a:spcAft>
              <a:buClr>
                <a:srgbClr val="C00000"/>
              </a:buClr>
              <a:buSzPct val="100000"/>
              <a:buNone/>
            </a:pPr>
            <a:r>
              <a:rPr b="1" lang="fr-FR">
                <a:solidFill>
                  <a:srgbClr val="C00000"/>
                </a:solidFill>
                <a:latin typeface="Avenir"/>
                <a:ea typeface="Avenir"/>
                <a:cs typeface="Avenir"/>
                <a:sym typeface="Avenir"/>
              </a:rPr>
              <a:t>Succès </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La création d’une petite interface graphique et l’interaction de contenus html, css et scripts Pythons pour l’agrégation des titres entre eux (pour les recueils factices)</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L’entraînement / le fine-tuning d’un modèle d’intelligence artificielle dédié à la génération de résumés</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Un début de « compréhension » du modèle </a:t>
            </a:r>
            <a:endParaRPr/>
          </a:p>
          <a:p>
            <a:pPr indent="-215265" lvl="0" marL="228600" rtl="0" algn="l">
              <a:lnSpc>
                <a:spcPct val="145000"/>
              </a:lnSpc>
              <a:spcBef>
                <a:spcPts val="1000"/>
              </a:spcBef>
              <a:spcAft>
                <a:spcPts val="0"/>
              </a:spcAft>
              <a:buClr>
                <a:schemeClr val="dk1"/>
              </a:buClr>
              <a:buSzPct val="254545"/>
              <a:buChar char="•"/>
            </a:pPr>
            <a:r>
              <a:rPr lang="fr-FR">
                <a:latin typeface="Avenir"/>
                <a:ea typeface="Avenir"/>
                <a:cs typeface="Avenir"/>
                <a:sym typeface="Avenir"/>
              </a:rPr>
              <a:t>Utilisation de Github et HuggingFace, deux interfaces qui permettent de gérer, stocker et utiliser des projets informatiques et IA</a:t>
            </a:r>
            <a:endParaRPr sz="1100">
              <a:latin typeface="Avenir"/>
              <a:ea typeface="Avenir"/>
              <a:cs typeface="Avenir"/>
              <a:sym typeface="Avenir"/>
            </a:endParaRPr>
          </a:p>
          <a:p>
            <a:pPr indent="0" lvl="0" marL="0" rtl="0" algn="l">
              <a:lnSpc>
                <a:spcPct val="145000"/>
              </a:lnSpc>
              <a:spcBef>
                <a:spcPts val="1000"/>
              </a:spcBef>
              <a:spcAft>
                <a:spcPts val="0"/>
              </a:spcAft>
              <a:buClr>
                <a:srgbClr val="C00000"/>
              </a:buClr>
              <a:buSzPct val="100000"/>
              <a:buNone/>
            </a:pPr>
            <a:r>
              <a:rPr b="1" lang="fr-FR">
                <a:solidFill>
                  <a:srgbClr val="C00000"/>
                </a:solidFill>
                <a:latin typeface="Avenir"/>
                <a:ea typeface="Avenir"/>
                <a:cs typeface="Avenir"/>
                <a:sym typeface="Avenir"/>
              </a:rPr>
              <a:t>Échecs</a:t>
            </a:r>
            <a:r>
              <a:rPr b="1" lang="fr-FR">
                <a:solidFill>
                  <a:srgbClr val="C00000"/>
                </a:solidFill>
                <a:latin typeface="Avenir"/>
                <a:ea typeface="Avenir"/>
                <a:cs typeface="Avenir"/>
                <a:sym typeface="Avenir"/>
              </a:rPr>
              <a:t> / voix d’amélioration</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Le déploiement du modèle entraîné au-delà du script python pour une utilisation généralisée </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Des résultats pas assez satisfaisants pour être exploitables dans la bibnum </a:t>
            </a:r>
            <a:endParaRPr/>
          </a:p>
          <a:p>
            <a:pPr indent="-215265" lvl="0" marL="228600" rtl="0" algn="l">
              <a:lnSpc>
                <a:spcPct val="145000"/>
              </a:lnSpc>
              <a:spcBef>
                <a:spcPts val="1000"/>
              </a:spcBef>
              <a:spcAft>
                <a:spcPts val="0"/>
              </a:spcAft>
              <a:buClr>
                <a:schemeClr val="dk1"/>
              </a:buClr>
              <a:buSzPct val="100000"/>
              <a:buChar char="•"/>
            </a:pPr>
            <a:r>
              <a:rPr lang="fr-FR">
                <a:latin typeface="Avenir"/>
                <a:ea typeface="Avenir"/>
                <a:cs typeface="Avenir"/>
                <a:sym typeface="Avenir"/>
              </a:rPr>
              <a:t>Correspond à une version 1, nécessite encore du travail, à la fois sur les données d’entraînement et sur les paramètres du modèle</a:t>
            </a:r>
            <a:endParaRPr>
              <a:latin typeface="Avenir"/>
              <a:ea typeface="Avenir"/>
              <a:cs typeface="Avenir"/>
              <a:sym typeface="Avenir"/>
            </a:endParaRPr>
          </a:p>
          <a:p>
            <a:pPr indent="0" lvl="0" marL="0" rtl="0" algn="l">
              <a:lnSpc>
                <a:spcPct val="145000"/>
              </a:lnSpc>
              <a:spcBef>
                <a:spcPts val="1000"/>
              </a:spcBef>
              <a:spcAft>
                <a:spcPts val="0"/>
              </a:spcAft>
              <a:buNone/>
            </a:pPr>
            <a:r>
              <a:rPr b="1" lang="fr-FR">
                <a:solidFill>
                  <a:srgbClr val="C00000"/>
                </a:solidFill>
                <a:latin typeface="Avenir"/>
                <a:ea typeface="Avenir"/>
                <a:cs typeface="Avenir"/>
                <a:sym typeface="Avenir"/>
              </a:rPr>
              <a:t>Liens (à mettre à jour)</a:t>
            </a:r>
            <a:endParaRPr b="1">
              <a:solidFill>
                <a:srgbClr val="C00000"/>
              </a:solidFill>
              <a:latin typeface="Avenir"/>
              <a:ea typeface="Avenir"/>
              <a:cs typeface="Avenir"/>
              <a:sym typeface="Avenir"/>
            </a:endParaRPr>
          </a:p>
          <a:p>
            <a:pPr indent="0" lvl="0" marL="0" rtl="0" algn="l">
              <a:lnSpc>
                <a:spcPct val="145000"/>
              </a:lnSpc>
              <a:spcBef>
                <a:spcPts val="1000"/>
              </a:spcBef>
              <a:spcAft>
                <a:spcPts val="0"/>
              </a:spcAft>
              <a:buNone/>
            </a:pPr>
            <a:r>
              <a:rPr lang="fr-FR">
                <a:latin typeface="Avenir"/>
                <a:ea typeface="Avenir"/>
                <a:cs typeface="Avenir"/>
                <a:sym typeface="Avenir"/>
              </a:rPr>
              <a:t>Github : </a:t>
            </a:r>
            <a:r>
              <a:rPr lang="fr-FR" u="sng">
                <a:solidFill>
                  <a:schemeClr val="hlink"/>
                </a:solidFill>
                <a:latin typeface="Avenir"/>
                <a:ea typeface="Avenir"/>
                <a:cs typeface="Avenir"/>
                <a:sym typeface="Avenir"/>
                <a:hlinkClick r:id="rId3"/>
              </a:rPr>
              <a:t>https://github.com/JulietteBenguigui/CataloguesVentes_titres_INHA</a:t>
            </a:r>
            <a:r>
              <a:rPr lang="fr-FR">
                <a:latin typeface="Avenir"/>
                <a:ea typeface="Avenir"/>
                <a:cs typeface="Avenir"/>
                <a:sym typeface="Avenir"/>
              </a:rPr>
              <a:t> </a:t>
            </a:r>
            <a:endParaRPr>
              <a:latin typeface="Avenir"/>
              <a:ea typeface="Avenir"/>
              <a:cs typeface="Avenir"/>
              <a:sym typeface="Avenir"/>
            </a:endParaRPr>
          </a:p>
          <a:p>
            <a:pPr indent="0" lvl="0" marL="0" rtl="0" algn="l">
              <a:lnSpc>
                <a:spcPct val="145000"/>
              </a:lnSpc>
              <a:spcBef>
                <a:spcPts val="1000"/>
              </a:spcBef>
              <a:spcAft>
                <a:spcPts val="0"/>
              </a:spcAft>
              <a:buNone/>
            </a:pPr>
            <a:r>
              <a:rPr lang="fr-FR">
                <a:latin typeface="Avenir"/>
                <a:ea typeface="Avenir"/>
                <a:cs typeface="Avenir"/>
                <a:sym typeface="Avenir"/>
              </a:rPr>
              <a:t>Hugging Face : </a:t>
            </a:r>
            <a:r>
              <a:rPr lang="fr-FR" u="sng">
                <a:solidFill>
                  <a:schemeClr val="hlink"/>
                </a:solidFill>
                <a:latin typeface="Avenir"/>
                <a:ea typeface="Avenir"/>
                <a:cs typeface="Avenir"/>
                <a:sym typeface="Avenir"/>
                <a:hlinkClick r:id="rId4"/>
              </a:rPr>
              <a:t>https://huggingface.co/JulietteBenguigui142/INHA_in_short?text=hihi</a:t>
            </a:r>
            <a:r>
              <a:rPr lang="fr-FR">
                <a:latin typeface="Avenir"/>
                <a:ea typeface="Avenir"/>
                <a:cs typeface="Avenir"/>
                <a:sym typeface="Avenir"/>
              </a:rPr>
              <a:t> </a:t>
            </a:r>
            <a:endParaRPr>
              <a:latin typeface="Avenir"/>
              <a:ea typeface="Avenir"/>
              <a:cs typeface="Avenir"/>
              <a:sym typeface="Avenir"/>
            </a:endParaRPr>
          </a:p>
        </p:txBody>
      </p:sp>
      <p:pic>
        <p:nvPicPr>
          <p:cNvPr id="155" name="Google Shape;155;p9"/>
          <p:cNvPicPr preferRelativeResize="0"/>
          <p:nvPr/>
        </p:nvPicPr>
        <p:blipFill rotWithShape="1">
          <a:blip r:embed="rId5">
            <a:alphaModFix/>
          </a:blip>
          <a:srcRect b="21655" l="0" r="0" t="16546"/>
          <a:stretch/>
        </p:blipFill>
        <p:spPr>
          <a:xfrm>
            <a:off x="0" y="-51976"/>
            <a:ext cx="12192000" cy="6909976"/>
          </a:xfrm>
          <a:custGeom>
            <a:rect b="b" l="l" r="r" t="t"/>
            <a:pathLst>
              <a:path extrusionOk="0" h="6909976" w="12192000">
                <a:moveTo>
                  <a:pt x="274948" y="320640"/>
                </a:moveTo>
                <a:lnTo>
                  <a:pt x="274948" y="6641312"/>
                </a:lnTo>
                <a:lnTo>
                  <a:pt x="11917051" y="6641312"/>
                </a:lnTo>
                <a:lnTo>
                  <a:pt x="11917051" y="320640"/>
                </a:lnTo>
                <a:close/>
                <a:moveTo>
                  <a:pt x="0" y="0"/>
                </a:moveTo>
                <a:lnTo>
                  <a:pt x="12192000" y="0"/>
                </a:lnTo>
                <a:lnTo>
                  <a:pt x="12192000" y="6909976"/>
                </a:lnTo>
                <a:lnTo>
                  <a:pt x="0" y="6909976"/>
                </a:lnTo>
                <a:close/>
              </a:path>
            </a:pathLst>
          </a:cu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2024-05-10T12:47:09Z</dcterms:created>
  <dc:creator>Juliette BENGUIGUI</dc:creator>
</cp:coreProperties>
</file>